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79" r:id="rId4"/>
    <p:sldId id="294" r:id="rId5"/>
    <p:sldId id="259" r:id="rId6"/>
    <p:sldId id="289" r:id="rId7"/>
    <p:sldId id="280" r:id="rId8"/>
    <p:sldId id="262" r:id="rId9"/>
    <p:sldId id="263" r:id="rId10"/>
    <p:sldId id="295" r:id="rId11"/>
    <p:sldId id="267" r:id="rId12"/>
    <p:sldId id="291" r:id="rId13"/>
    <p:sldId id="287" r:id="rId14"/>
    <p:sldId id="281" r:id="rId15"/>
    <p:sldId id="290" r:id="rId16"/>
    <p:sldId id="297" r:id="rId17"/>
    <p:sldId id="296" r:id="rId18"/>
    <p:sldId id="298" r:id="rId19"/>
    <p:sldId id="299" r:id="rId20"/>
    <p:sldId id="284" r:id="rId21"/>
    <p:sldId id="301" r:id="rId22"/>
    <p:sldId id="282" r:id="rId23"/>
    <p:sldId id="271" r:id="rId24"/>
    <p:sldId id="272" r:id="rId25"/>
    <p:sldId id="283" r:id="rId26"/>
    <p:sldId id="273" r:id="rId27"/>
    <p:sldId id="274" r:id="rId28"/>
    <p:sldId id="292" r:id="rId29"/>
    <p:sldId id="288" r:id="rId30"/>
    <p:sldId id="278"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DDDD"/>
    <a:srgbClr val="F4E59C"/>
    <a:srgbClr val="C0C0C0"/>
    <a:srgbClr val="1D208F"/>
    <a:srgbClr val="211E54"/>
    <a:srgbClr val="B2B2B2"/>
    <a:srgbClr val="D476D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2" autoAdjust="0"/>
    <p:restoredTop sz="73269" autoAdjust="0"/>
  </p:normalViewPr>
  <p:slideViewPr>
    <p:cSldViewPr>
      <p:cViewPr>
        <p:scale>
          <a:sx n="75" d="100"/>
          <a:sy n="75" d="100"/>
        </p:scale>
        <p:origin x="-59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thesisproj\travelh2v\report\Final\ThongKeDuLieuThuThap.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6805555555555555"/>
          <c:y val="0"/>
          <c:w val="0.55000000000000004"/>
          <c:h val="0.91666666666666663"/>
        </c:manualLayout>
      </c:layout>
      <c:pieChart>
        <c:varyColors val="1"/>
        <c:ser>
          <c:idx val="0"/>
          <c:order val="0"/>
          <c:spPr>
            <a:pattFill prst="pct5">
              <a:fgClr>
                <a:srgbClr val="000000"/>
              </a:fgClr>
              <a:bgClr>
                <a:schemeClr val="tx1"/>
              </a:bgClr>
            </a:pattFill>
          </c:spPr>
          <c:dPt>
            <c:idx val="1"/>
            <c:bubble3D val="0"/>
            <c:spPr>
              <a:pattFill prst="ltUpDiag">
                <a:fgClr>
                  <a:srgbClr val="000000"/>
                </a:fgClr>
                <a:bgClr>
                  <a:schemeClr val="tx1"/>
                </a:bgClr>
              </a:pattFill>
            </c:spPr>
          </c:dPt>
          <c:dPt>
            <c:idx val="2"/>
            <c:bubble3D val="0"/>
            <c:spPr>
              <a:pattFill prst="lgCheck">
                <a:fgClr>
                  <a:srgbClr val="000000"/>
                </a:fgClr>
                <a:bgClr>
                  <a:schemeClr val="tx1"/>
                </a:bgClr>
              </a:pattFill>
            </c:spPr>
          </c:dPt>
          <c:dLbls>
            <c:dLbl>
              <c:idx val="0"/>
              <c:layout>
                <c:manualLayout>
                  <c:x val="-5.3073359580052493E-2"/>
                  <c:y val="-0.21967204724409448"/>
                </c:manualLayout>
              </c:layout>
              <c:showLegendKey val="0"/>
              <c:showVal val="0"/>
              <c:showCatName val="1"/>
              <c:showSerName val="0"/>
              <c:showPercent val="1"/>
              <c:showBubbleSize val="0"/>
            </c:dLbl>
            <c:dLbl>
              <c:idx val="1"/>
              <c:layout>
                <c:manualLayout>
                  <c:x val="-1.580734908136483E-2"/>
                  <c:y val="-4.9381102362204728E-2"/>
                </c:manualLayout>
              </c:layout>
              <c:showLegendKey val="0"/>
              <c:showVal val="0"/>
              <c:showCatName val="1"/>
              <c:showSerName val="0"/>
              <c:showPercent val="1"/>
              <c:showBubbleSize val="0"/>
            </c:dLbl>
            <c:dLbl>
              <c:idx val="2"/>
              <c:layout>
                <c:manualLayout>
                  <c:x val="-9.7909711286089232E-2"/>
                  <c:y val="1.25E-3"/>
                </c:manualLayout>
              </c:layout>
              <c:showLegendKey val="0"/>
              <c:showVal val="0"/>
              <c:showCatName val="1"/>
              <c:showSerName val="0"/>
              <c:showPercent val="1"/>
              <c:showBubbleSize val="0"/>
            </c:dLbl>
            <c:txPr>
              <a:bodyPr/>
              <a:lstStyle/>
              <a:p>
                <a:pPr>
                  <a:defRPr sz="1400"/>
                </a:pPr>
                <a:endParaRPr lang="en-US"/>
              </a:p>
            </c:txPr>
            <c:showLegendKey val="0"/>
            <c:showVal val="0"/>
            <c:showCatName val="1"/>
            <c:showSerName val="0"/>
            <c:showPercent val="1"/>
            <c:showBubbleSize val="0"/>
            <c:showLeaderLines val="1"/>
          </c:dLbls>
          <c:cat>
            <c:strRef>
              <c:f>Period_of_day!$A$2:$A$4</c:f>
              <c:strCache>
                <c:ptCount val="3"/>
                <c:pt idx="0">
                  <c:v>Sáng</c:v>
                </c:pt>
                <c:pt idx="1">
                  <c:v>Tối</c:v>
                </c:pt>
                <c:pt idx="2">
                  <c:v>Trưa, chiều</c:v>
                </c:pt>
              </c:strCache>
            </c:strRef>
          </c:cat>
          <c:val>
            <c:numRef>
              <c:f>Period_of_day!$B$2:$B$4</c:f>
              <c:numCache>
                <c:formatCode>General</c:formatCode>
                <c:ptCount val="3"/>
                <c:pt idx="0">
                  <c:v>393</c:v>
                </c:pt>
                <c:pt idx="1">
                  <c:v>284</c:v>
                </c:pt>
                <c:pt idx="2">
                  <c:v>143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342560273607566"/>
          <c:y val="0.11342592592592593"/>
          <c:w val="0.80555584921108525"/>
          <c:h val="0.80555555555555558"/>
        </c:manualLayout>
      </c:layout>
      <c:pieChart>
        <c:varyColors val="1"/>
        <c:ser>
          <c:idx val="0"/>
          <c:order val="0"/>
          <c:dPt>
            <c:idx val="0"/>
            <c:bubble3D val="0"/>
            <c:spPr>
              <a:pattFill prst="pct5">
                <a:fgClr>
                  <a:srgbClr val="000000"/>
                </a:fgClr>
                <a:bgClr>
                  <a:schemeClr val="tx1"/>
                </a:bgClr>
              </a:pattFill>
            </c:spPr>
          </c:dPt>
          <c:dPt>
            <c:idx val="1"/>
            <c:bubble3D val="0"/>
            <c:spPr>
              <a:pattFill prst="lgCheck">
                <a:fgClr>
                  <a:srgbClr val="000000"/>
                </a:fgClr>
                <a:bgClr>
                  <a:schemeClr val="tx1"/>
                </a:bgClr>
              </a:pattFill>
            </c:spPr>
          </c:dPt>
          <c:dPt>
            <c:idx val="2"/>
            <c:bubble3D val="0"/>
            <c:spPr>
              <a:pattFill prst="ltUpDiag">
                <a:fgClr>
                  <a:srgbClr val="000000"/>
                </a:fgClr>
                <a:bgClr>
                  <a:schemeClr val="tx1"/>
                </a:bgClr>
              </a:pattFill>
            </c:spPr>
          </c:dPt>
          <c:dLbls>
            <c:dLbl>
              <c:idx val="0"/>
              <c:layout>
                <c:manualLayout>
                  <c:x val="-1.0648148148148148E-2"/>
                  <c:y val="0.1319392928188638"/>
                </c:manualLayout>
              </c:layout>
              <c:showLegendKey val="0"/>
              <c:showVal val="0"/>
              <c:showCatName val="1"/>
              <c:showSerName val="0"/>
              <c:showPercent val="1"/>
              <c:showBubbleSize val="0"/>
            </c:dLbl>
            <c:dLbl>
              <c:idx val="1"/>
              <c:layout>
                <c:manualLayout>
                  <c:x val="-7.5157175120551881E-3"/>
                  <c:y val="-2.4177958523637168E-2"/>
                </c:manualLayout>
              </c:layout>
              <c:showLegendKey val="0"/>
              <c:showVal val="0"/>
              <c:showCatName val="1"/>
              <c:showSerName val="0"/>
              <c:showPercent val="1"/>
              <c:showBubbleSize val="0"/>
            </c:dLbl>
            <c:dLbl>
              <c:idx val="2"/>
              <c:layout>
                <c:manualLayout>
                  <c:x val="-2.1893883904046878E-2"/>
                  <c:y val="9.8979258173207147E-3"/>
                </c:manualLayout>
              </c:layout>
              <c:tx>
                <c:rich>
                  <a:bodyPr/>
                  <a:lstStyle/>
                  <a:p>
                    <a:r>
                      <a:rPr lang="en-US" sz="1200" smtClean="0"/>
                      <a:t>Chi tiêu</a:t>
                    </a:r>
                    <a:r>
                      <a:rPr lang="en-US" sz="1200" baseline="0" smtClean="0"/>
                      <a:t> v</a:t>
                    </a:r>
                    <a:r>
                      <a:rPr lang="en-US" sz="1200" smtClean="0"/>
                      <a:t>ừa</a:t>
                    </a:r>
                    <a:r>
                      <a:rPr lang="en-US" sz="1200" baseline="0" smtClean="0"/>
                      <a:t> phải</a:t>
                    </a:r>
                    <a:r>
                      <a:rPr lang="vi-VN" sz="1200"/>
                      <a:t>
27%</a:t>
                    </a:r>
                    <a:endParaRPr lang="vi-VN"/>
                  </a:p>
                </c:rich>
              </c:tx>
              <c:showLegendKey val="0"/>
              <c:showVal val="0"/>
              <c:showCatName val="1"/>
              <c:showSerName val="0"/>
              <c:showPercent val="1"/>
              <c:showBubbleSize val="0"/>
            </c:dLbl>
            <c:txPr>
              <a:bodyPr/>
              <a:lstStyle/>
              <a:p>
                <a:pPr>
                  <a:defRPr sz="1200"/>
                </a:pPr>
                <a:endParaRPr lang="en-US"/>
              </a:p>
            </c:txPr>
            <c:showLegendKey val="0"/>
            <c:showVal val="0"/>
            <c:showCatName val="1"/>
            <c:showSerName val="0"/>
            <c:showPercent val="1"/>
            <c:showBubbleSize val="0"/>
            <c:showLeaderLines val="1"/>
          </c:dLbls>
          <c:cat>
            <c:strRef>
              <c:f>budget!$A$2:$A$4</c:f>
              <c:strCache>
                <c:ptCount val="3"/>
                <c:pt idx="0">
                  <c:v>Chi tiêu tiết kiệm</c:v>
                </c:pt>
                <c:pt idx="1">
                  <c:v>Chi tiêu sang trọng</c:v>
                </c:pt>
                <c:pt idx="2">
                  <c:v>Đảm bảo cho chất lượng</c:v>
                </c:pt>
              </c:strCache>
            </c:strRef>
          </c:cat>
          <c:val>
            <c:numRef>
              <c:f>budget!$B$2:$B$4</c:f>
              <c:numCache>
                <c:formatCode>General</c:formatCode>
                <c:ptCount val="3"/>
                <c:pt idx="0">
                  <c:v>487</c:v>
                </c:pt>
                <c:pt idx="1">
                  <c:v>115</c:v>
                </c:pt>
                <c:pt idx="2">
                  <c:v>218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dPt>
            <c:idx val="0"/>
            <c:bubble3D val="0"/>
            <c:spPr>
              <a:pattFill prst="ltUpDiag">
                <a:fgClr>
                  <a:srgbClr val="000000"/>
                </a:fgClr>
                <a:bgClr>
                  <a:schemeClr val="tx1"/>
                </a:bgClr>
              </a:pattFill>
            </c:spPr>
          </c:dPt>
          <c:dPt>
            <c:idx val="1"/>
            <c:bubble3D val="0"/>
            <c:spPr>
              <a:pattFill prst="lgGrid">
                <a:fgClr>
                  <a:srgbClr val="000000"/>
                </a:fgClr>
                <a:bgClr>
                  <a:schemeClr val="tx1"/>
                </a:bgClr>
              </a:pattFill>
            </c:spPr>
          </c:dPt>
          <c:dPt>
            <c:idx val="2"/>
            <c:bubble3D val="0"/>
            <c:spPr>
              <a:pattFill prst="sphere">
                <a:fgClr>
                  <a:srgbClr val="000000"/>
                </a:fgClr>
                <a:bgClr>
                  <a:schemeClr val="tx1"/>
                </a:bgClr>
              </a:pattFill>
            </c:spPr>
          </c:dPt>
          <c:dPt>
            <c:idx val="3"/>
            <c:bubble3D val="0"/>
            <c:spPr>
              <a:pattFill prst="pct5">
                <a:fgClr>
                  <a:srgbClr val="000000"/>
                </a:fgClr>
                <a:bgClr>
                  <a:schemeClr val="tx1"/>
                </a:bgClr>
              </a:pattFill>
            </c:spPr>
          </c:dPt>
          <c:dPt>
            <c:idx val="4"/>
            <c:bubble3D val="0"/>
            <c:spPr>
              <a:pattFill prst="lgCheck">
                <a:fgClr>
                  <a:srgbClr val="000000"/>
                </a:fgClr>
                <a:bgClr>
                  <a:schemeClr val="tx1"/>
                </a:bgClr>
              </a:pattFill>
            </c:spPr>
          </c:dPt>
          <c:dLbls>
            <c:dLbl>
              <c:idx val="0"/>
              <c:layout>
                <c:manualLayout>
                  <c:x val="4.6657232019061357E-2"/>
                  <c:y val="0.13951881014873141"/>
                </c:manualLayout>
              </c:layout>
              <c:showLegendKey val="0"/>
              <c:showVal val="0"/>
              <c:showCatName val="1"/>
              <c:showSerName val="0"/>
              <c:showPercent val="1"/>
              <c:showBubbleSize val="0"/>
            </c:dLbl>
            <c:dLbl>
              <c:idx val="1"/>
              <c:layout>
                <c:manualLayout>
                  <c:x val="2.2531223040245037E-3"/>
                  <c:y val="1.1574074074074073E-3"/>
                </c:manualLayout>
              </c:layout>
              <c:showLegendKey val="0"/>
              <c:showVal val="0"/>
              <c:showCatName val="1"/>
              <c:showSerName val="0"/>
              <c:showPercent val="1"/>
              <c:showBubbleSize val="0"/>
            </c:dLbl>
            <c:dLbl>
              <c:idx val="2"/>
              <c:layout>
                <c:manualLayout>
                  <c:x val="4.513228616851353E-2"/>
                  <c:y val="-2.9321230679498395E-2"/>
                </c:manualLayout>
              </c:layout>
              <c:showLegendKey val="0"/>
              <c:showVal val="0"/>
              <c:showCatName val="1"/>
              <c:showSerName val="0"/>
              <c:showPercent val="1"/>
              <c:showBubbleSize val="0"/>
            </c:dLbl>
            <c:dLbl>
              <c:idx val="3"/>
              <c:layout>
                <c:manualLayout>
                  <c:x val="-3.2978707814949958E-2"/>
                  <c:y val="-9.4654418197725285E-2"/>
                </c:manualLayout>
              </c:layout>
              <c:tx>
                <c:rich>
                  <a:bodyPr/>
                  <a:lstStyle/>
                  <a:p>
                    <a:r>
                      <a:rPr lang="vi-VN">
                        <a:solidFill>
                          <a:schemeClr val="tx1"/>
                        </a:solidFill>
                      </a:rPr>
                      <a:t>Bạn bè/ đồng nghiệp
40%</a:t>
                    </a:r>
                  </a:p>
                </c:rich>
              </c:tx>
              <c:showLegendKey val="0"/>
              <c:showVal val="0"/>
              <c:showCatName val="1"/>
              <c:showSerName val="0"/>
              <c:showPercent val="1"/>
              <c:showBubbleSize val="0"/>
            </c:dLbl>
            <c:dLbl>
              <c:idx val="4"/>
              <c:layout>
                <c:manualLayout>
                  <c:x val="-6.5353174154054144E-2"/>
                  <c:y val="8.4490740740740741E-2"/>
                </c:manualLayout>
              </c:layout>
              <c:tx>
                <c:rich>
                  <a:bodyPr/>
                  <a:lstStyle/>
                  <a:p>
                    <a:r>
                      <a:rPr lang="vi-VN">
                        <a:solidFill>
                          <a:schemeClr val="tx1"/>
                        </a:solidFill>
                      </a:rPr>
                      <a:t>Người yêu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companion!$A$2:$A$6</c:f>
              <c:strCache>
                <c:ptCount val="5"/>
                <c:pt idx="0">
                  <c:v>Một mình</c:v>
                </c:pt>
                <c:pt idx="1">
                  <c:v>Trẻ em</c:v>
                </c:pt>
                <c:pt idx="2">
                  <c:v>Gia đình</c:v>
                </c:pt>
                <c:pt idx="3">
                  <c:v>Bạn bè/ đồng nghiệp</c:v>
                </c:pt>
                <c:pt idx="4">
                  <c:v>Người yêu</c:v>
                </c:pt>
              </c:strCache>
            </c:strRef>
          </c:cat>
          <c:val>
            <c:numRef>
              <c:f>companion!$B$2:$B$6</c:f>
              <c:numCache>
                <c:formatCode>General</c:formatCode>
                <c:ptCount val="5"/>
                <c:pt idx="0">
                  <c:v>192</c:v>
                </c:pt>
                <c:pt idx="1">
                  <c:v>26</c:v>
                </c:pt>
                <c:pt idx="2">
                  <c:v>139</c:v>
                </c:pt>
                <c:pt idx="3">
                  <c:v>324</c:v>
                </c:pt>
                <c:pt idx="4">
                  <c:v>139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1436099333737128"/>
          <c:y val="5.347715439384669E-2"/>
          <c:w val="0.59536114476075108"/>
          <c:h val="0.77236015114176459"/>
        </c:manualLayout>
      </c:layout>
      <c:pieChart>
        <c:varyColors val="1"/>
        <c:ser>
          <c:idx val="0"/>
          <c:order val="0"/>
          <c:dPt>
            <c:idx val="0"/>
            <c:bubble3D val="0"/>
            <c:spPr>
              <a:pattFill prst="ltUpDiag">
                <a:fgClr>
                  <a:srgbClr val="000000"/>
                </a:fgClr>
                <a:bgClr>
                  <a:schemeClr val="tx1"/>
                </a:bgClr>
              </a:pattFill>
            </c:spPr>
          </c:dPt>
          <c:dPt>
            <c:idx val="1"/>
            <c:bubble3D val="0"/>
            <c:spPr>
              <a:pattFill prst="lgCheck">
                <a:fgClr>
                  <a:srgbClr val="000000"/>
                </a:fgClr>
                <a:bgClr>
                  <a:schemeClr val="tx1"/>
                </a:bgClr>
              </a:pattFill>
            </c:spPr>
          </c:dPt>
          <c:dPt>
            <c:idx val="2"/>
            <c:bubble3D val="0"/>
            <c:spPr>
              <a:pattFill prst="smGrid">
                <a:fgClr>
                  <a:srgbClr val="000000"/>
                </a:fgClr>
                <a:bgClr>
                  <a:schemeClr val="tx1"/>
                </a:bgClr>
              </a:pattFill>
            </c:spPr>
          </c:dPt>
          <c:dPt>
            <c:idx val="3"/>
            <c:bubble3D val="0"/>
            <c:spPr>
              <a:pattFill prst="pct5">
                <a:fgClr>
                  <a:srgbClr val="000000"/>
                </a:fgClr>
                <a:bgClr>
                  <a:schemeClr val="tx1"/>
                </a:bgClr>
              </a:pattFill>
            </c:spPr>
          </c:dPt>
          <c:dLbls>
            <c:dLbl>
              <c:idx val="0"/>
              <c:layout>
                <c:manualLayout>
                  <c:x val="4.6789681977686508E-2"/>
                  <c:y val="-5.7700720102294906E-2"/>
                </c:manualLayout>
              </c:layout>
              <c:showLegendKey val="0"/>
              <c:showVal val="0"/>
              <c:showCatName val="1"/>
              <c:showSerName val="0"/>
              <c:showPercent val="1"/>
              <c:showBubbleSize val="0"/>
            </c:dLbl>
            <c:dLbl>
              <c:idx val="1"/>
              <c:layout/>
              <c:tx>
                <c:rich>
                  <a:bodyPr/>
                  <a:lstStyle/>
                  <a:p>
                    <a:r>
                      <a:rPr lang="en-US" sz="1400" smtClean="0"/>
                      <a:t>N</a:t>
                    </a:r>
                    <a:r>
                      <a:rPr lang="pl-PL" sz="1400" smtClean="0"/>
                      <a:t>hiều </a:t>
                    </a:r>
                    <a:r>
                      <a:rPr lang="pl-PL" sz="1400"/>
                      <a:t>mây
6%</a:t>
                    </a:r>
                    <a:endParaRPr lang="pl-PL"/>
                  </a:p>
                </c:rich>
              </c:tx>
              <c:showLegendKey val="0"/>
              <c:showVal val="0"/>
              <c:showCatName val="1"/>
              <c:showSerName val="0"/>
              <c:showPercent val="1"/>
              <c:showBubbleSize val="0"/>
            </c:dLbl>
            <c:dLbl>
              <c:idx val="2"/>
              <c:layout>
                <c:manualLayout>
                  <c:x val="-1.8499311887485735E-2"/>
                  <c:y val="-9.3558336942938126E-3"/>
                </c:manualLayout>
              </c:layout>
              <c:showLegendKey val="0"/>
              <c:showVal val="0"/>
              <c:showCatName val="1"/>
              <c:showSerName val="0"/>
              <c:showPercent val="1"/>
              <c:showBubbleSize val="0"/>
            </c:dLbl>
            <c:dLbl>
              <c:idx val="3"/>
              <c:layout>
                <c:manualLayout>
                  <c:x val="2.2052286177590792E-4"/>
                  <c:y val="0.20281983982771384"/>
                </c:manualLayout>
              </c:layout>
              <c:tx>
                <c:rich>
                  <a:bodyPr/>
                  <a:lstStyle/>
                  <a:p>
                    <a:r>
                      <a:rPr lang="en-US" sz="1400">
                        <a:solidFill>
                          <a:schemeClr val="tx1"/>
                        </a:solidFill>
                      </a:rPr>
                      <a:t>Nắng
52%</a:t>
                    </a:r>
                    <a:endParaRPr lang="en-US">
                      <a:solidFill>
                        <a:schemeClr val="tx1"/>
                      </a:solidFill>
                    </a:endParaRPr>
                  </a:p>
                </c:rich>
              </c:tx>
              <c:showLegendKey val="0"/>
              <c:showVal val="0"/>
              <c:showCatName val="1"/>
              <c:showSerName val="0"/>
              <c:showPercent val="1"/>
              <c:showBubbleSize val="0"/>
            </c:dLbl>
            <c:txPr>
              <a:bodyPr/>
              <a:lstStyle/>
              <a:p>
                <a:pPr>
                  <a:defRPr sz="1400"/>
                </a:pPr>
                <a:endParaRPr lang="en-US"/>
              </a:p>
            </c:txPr>
            <c:showLegendKey val="0"/>
            <c:showVal val="0"/>
            <c:showCatName val="1"/>
            <c:showSerName val="0"/>
            <c:showPercent val="1"/>
            <c:showBubbleSize val="0"/>
            <c:showLeaderLines val="1"/>
          </c:dLbls>
          <c:cat>
            <c:strRef>
              <c:f>weather!$A$2:$A$5</c:f>
              <c:strCache>
                <c:ptCount val="4"/>
                <c:pt idx="0">
                  <c:v>Trong xanh</c:v>
                </c:pt>
                <c:pt idx="1">
                  <c:v>Âm u, nhiều mây</c:v>
                </c:pt>
                <c:pt idx="2">
                  <c:v>Mưa</c:v>
                </c:pt>
                <c:pt idx="3">
                  <c:v>Nắng</c:v>
                </c:pt>
              </c:strCache>
            </c:strRef>
          </c:cat>
          <c:val>
            <c:numRef>
              <c:f>weather!$B$2:$B$5</c:f>
              <c:numCache>
                <c:formatCode>General</c:formatCode>
                <c:ptCount val="4"/>
                <c:pt idx="0">
                  <c:v>309</c:v>
                </c:pt>
                <c:pt idx="1">
                  <c:v>47</c:v>
                </c:pt>
                <c:pt idx="2">
                  <c:v>36</c:v>
                </c:pt>
                <c:pt idx="3">
                  <c:v>428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a:t>CÁC PHÂN KHÚC DỮ LIỆU MẠNH</a:t>
            </a:r>
          </a:p>
        </c:rich>
      </c:tx>
      <c:layout/>
      <c:overlay val="0"/>
    </c:title>
    <c:autoTitleDeleted val="0"/>
    <c:plotArea>
      <c:layout/>
      <c:barChart>
        <c:barDir val="col"/>
        <c:grouping val="clustered"/>
        <c:varyColors val="0"/>
        <c:ser>
          <c:idx val="0"/>
          <c:order val="0"/>
          <c:tx>
            <c:strRef>
              <c:f>Sheet1!$H$4</c:f>
              <c:strCache>
                <c:ptCount val="1"/>
                <c:pt idx="0">
                  <c:v>MAE (dữ liệu cục bộ)</c:v>
                </c:pt>
              </c:strCache>
            </c:strRef>
          </c:tx>
          <c:spPr>
            <a:solidFill>
              <a:srgbClr val="FFC000"/>
            </a:solidFill>
          </c:spPr>
          <c:invertIfNegative val="0"/>
          <c:val>
            <c:numRef>
              <c:f>Sheet1!$H$5:$H$37</c:f>
              <c:numCache>
                <c:formatCode>General</c:formatCode>
                <c:ptCount val="33"/>
                <c:pt idx="0">
                  <c:v>0.43371999999999999</c:v>
                </c:pt>
                <c:pt idx="1">
                  <c:v>0.48457</c:v>
                </c:pt>
                <c:pt idx="2">
                  <c:v>0.56927000000000005</c:v>
                </c:pt>
                <c:pt idx="3">
                  <c:v>0.57842000000000005</c:v>
                </c:pt>
                <c:pt idx="4">
                  <c:v>0.60074000000000005</c:v>
                </c:pt>
                <c:pt idx="5">
                  <c:v>0.60994999999999999</c:v>
                </c:pt>
                <c:pt idx="6">
                  <c:v>0.61212</c:v>
                </c:pt>
                <c:pt idx="7">
                  <c:v>0.61438000000000004</c:v>
                </c:pt>
                <c:pt idx="8">
                  <c:v>0.61633000000000004</c:v>
                </c:pt>
                <c:pt idx="9">
                  <c:v>0.63944999999999996</c:v>
                </c:pt>
                <c:pt idx="10">
                  <c:v>0.67542999999999997</c:v>
                </c:pt>
                <c:pt idx="11">
                  <c:v>0.68347999999999998</c:v>
                </c:pt>
                <c:pt idx="12">
                  <c:v>0.69206000000000001</c:v>
                </c:pt>
                <c:pt idx="13">
                  <c:v>0.69549000000000005</c:v>
                </c:pt>
                <c:pt idx="14">
                  <c:v>0.71158999999999994</c:v>
                </c:pt>
                <c:pt idx="15">
                  <c:v>0.71413000000000004</c:v>
                </c:pt>
                <c:pt idx="16">
                  <c:v>0.71543999999999996</c:v>
                </c:pt>
                <c:pt idx="17">
                  <c:v>0.73028000000000004</c:v>
                </c:pt>
                <c:pt idx="18">
                  <c:v>0.74460999999999999</c:v>
                </c:pt>
                <c:pt idx="19">
                  <c:v>0.74948999999999999</c:v>
                </c:pt>
                <c:pt idx="20">
                  <c:v>0.78363000000000005</c:v>
                </c:pt>
                <c:pt idx="21">
                  <c:v>0.78476000000000001</c:v>
                </c:pt>
                <c:pt idx="22">
                  <c:v>0.81525999999999998</c:v>
                </c:pt>
                <c:pt idx="23">
                  <c:v>0.82394999999999996</c:v>
                </c:pt>
                <c:pt idx="24">
                  <c:v>0.83838000000000001</c:v>
                </c:pt>
                <c:pt idx="25">
                  <c:v>0.85680999999999996</c:v>
                </c:pt>
                <c:pt idx="26">
                  <c:v>0.86453999999999998</c:v>
                </c:pt>
                <c:pt idx="27">
                  <c:v>0.86741999999999997</c:v>
                </c:pt>
                <c:pt idx="28">
                  <c:v>0.89246000000000003</c:v>
                </c:pt>
                <c:pt idx="29">
                  <c:v>0.98585999999999996</c:v>
                </c:pt>
                <c:pt idx="30">
                  <c:v>1.11469</c:v>
                </c:pt>
                <c:pt idx="31">
                  <c:v>1.1355299999999999</c:v>
                </c:pt>
                <c:pt idx="32">
                  <c:v>1.1924999999999999</c:v>
                </c:pt>
              </c:numCache>
            </c:numRef>
          </c:val>
        </c:ser>
        <c:ser>
          <c:idx val="1"/>
          <c:order val="1"/>
          <c:tx>
            <c:strRef>
              <c:f>Sheet1!$I$4</c:f>
              <c:strCache>
                <c:ptCount val="1"/>
                <c:pt idx="0">
                  <c:v>MAE (dữ liệu toàn cục)</c:v>
                </c:pt>
              </c:strCache>
            </c:strRef>
          </c:tx>
          <c:spPr>
            <a:pattFill prst="dkUpDiag">
              <a:fgClr>
                <a:schemeClr val="tx1"/>
              </a:fgClr>
              <a:bgClr>
                <a:srgbClr val="000000"/>
              </a:bgClr>
            </a:pattFill>
          </c:spPr>
          <c:invertIfNegative val="0"/>
          <c:val>
            <c:numRef>
              <c:f>Sheet1!$I$5:$I$37</c:f>
              <c:numCache>
                <c:formatCode>General</c:formatCode>
                <c:ptCount val="33"/>
                <c:pt idx="0">
                  <c:v>0.44669999999999999</c:v>
                </c:pt>
                <c:pt idx="1">
                  <c:v>0.49132999999999999</c:v>
                </c:pt>
                <c:pt idx="2">
                  <c:v>0.57272999999999996</c:v>
                </c:pt>
                <c:pt idx="3">
                  <c:v>0.63944999999999996</c:v>
                </c:pt>
                <c:pt idx="4">
                  <c:v>0.61275000000000002</c:v>
                </c:pt>
                <c:pt idx="5">
                  <c:v>0.67334000000000005</c:v>
                </c:pt>
                <c:pt idx="6">
                  <c:v>0.61541999999999997</c:v>
                </c:pt>
                <c:pt idx="7">
                  <c:v>0.61941999999999997</c:v>
                </c:pt>
                <c:pt idx="8">
                  <c:v>0.61753999999999998</c:v>
                </c:pt>
                <c:pt idx="9">
                  <c:v>0.64539000000000002</c:v>
                </c:pt>
                <c:pt idx="10">
                  <c:v>0.81828999999999996</c:v>
                </c:pt>
                <c:pt idx="11">
                  <c:v>0.76044</c:v>
                </c:pt>
                <c:pt idx="12">
                  <c:v>0.90042999999999995</c:v>
                </c:pt>
                <c:pt idx="13">
                  <c:v>0.95582999999999996</c:v>
                </c:pt>
                <c:pt idx="14">
                  <c:v>0.76932</c:v>
                </c:pt>
                <c:pt idx="15">
                  <c:v>0.91596</c:v>
                </c:pt>
                <c:pt idx="16">
                  <c:v>0.71543999999999996</c:v>
                </c:pt>
                <c:pt idx="17">
                  <c:v>0.76854</c:v>
                </c:pt>
                <c:pt idx="18">
                  <c:v>0.88036000000000003</c:v>
                </c:pt>
                <c:pt idx="19">
                  <c:v>0.76366999999999996</c:v>
                </c:pt>
                <c:pt idx="20">
                  <c:v>0.96780999999999995</c:v>
                </c:pt>
                <c:pt idx="21">
                  <c:v>0.89334999999999998</c:v>
                </c:pt>
                <c:pt idx="22">
                  <c:v>0.81996000000000002</c:v>
                </c:pt>
                <c:pt idx="23">
                  <c:v>0.88522000000000001</c:v>
                </c:pt>
                <c:pt idx="24">
                  <c:v>0.91554999999999997</c:v>
                </c:pt>
                <c:pt idx="25">
                  <c:v>0.92657999999999996</c:v>
                </c:pt>
                <c:pt idx="26">
                  <c:v>1.04721</c:v>
                </c:pt>
                <c:pt idx="27">
                  <c:v>0.89478000000000002</c:v>
                </c:pt>
                <c:pt idx="28">
                  <c:v>1.05671</c:v>
                </c:pt>
                <c:pt idx="29">
                  <c:v>1.00841</c:v>
                </c:pt>
                <c:pt idx="30">
                  <c:v>1.17238</c:v>
                </c:pt>
                <c:pt idx="31">
                  <c:v>1.16709</c:v>
                </c:pt>
                <c:pt idx="32">
                  <c:v>1.19337</c:v>
                </c:pt>
              </c:numCache>
            </c:numRef>
          </c:val>
        </c:ser>
        <c:dLbls>
          <c:showLegendKey val="0"/>
          <c:showVal val="0"/>
          <c:showCatName val="0"/>
          <c:showSerName val="0"/>
          <c:showPercent val="0"/>
          <c:showBubbleSize val="0"/>
        </c:dLbls>
        <c:gapWidth val="75"/>
        <c:overlap val="-25"/>
        <c:axId val="32597888"/>
        <c:axId val="32599424"/>
      </c:barChart>
      <c:catAx>
        <c:axId val="32597888"/>
        <c:scaling>
          <c:orientation val="minMax"/>
        </c:scaling>
        <c:delete val="0"/>
        <c:axPos val="b"/>
        <c:majorTickMark val="none"/>
        <c:minorTickMark val="none"/>
        <c:tickLblPos val="nextTo"/>
        <c:txPr>
          <a:bodyPr/>
          <a:lstStyle/>
          <a:p>
            <a:pPr>
              <a:defRPr sz="1200"/>
            </a:pPr>
            <a:endParaRPr lang="en-US"/>
          </a:p>
        </c:txPr>
        <c:crossAx val="32599424"/>
        <c:crosses val="autoZero"/>
        <c:auto val="1"/>
        <c:lblAlgn val="ctr"/>
        <c:lblOffset val="100"/>
        <c:noMultiLvlLbl val="0"/>
      </c:catAx>
      <c:valAx>
        <c:axId val="32599424"/>
        <c:scaling>
          <c:orientation val="minMax"/>
          <c:max val="1.2"/>
        </c:scaling>
        <c:delete val="0"/>
        <c:axPos val="l"/>
        <c:majorGridlines/>
        <c:numFmt formatCode="General" sourceLinked="1"/>
        <c:majorTickMark val="none"/>
        <c:minorTickMark val="none"/>
        <c:tickLblPos val="nextTo"/>
        <c:crossAx val="32597888"/>
        <c:crosses val="autoZero"/>
        <c:crossBetween val="between"/>
      </c:valAx>
    </c:plotArea>
    <c:legend>
      <c:legendPos val="b"/>
      <c:layout/>
      <c:overlay val="0"/>
    </c:legend>
    <c:plotVisOnly val="1"/>
    <c:dispBlanksAs val="gap"/>
    <c:showDLblsOverMax val="0"/>
  </c:chart>
  <c:spPr>
    <a:pattFill prst="pct50">
      <a:fgClr>
        <a:srgbClr val="000000"/>
      </a:fgClr>
      <a:bgClr>
        <a:srgbClr val="000000"/>
      </a:bgClr>
    </a:pattFill>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800B3-9617-4538-8898-15612BC9EBFE}" type="datetimeFigureOut">
              <a:rPr lang="en-US" smtClean="0"/>
              <a:t>2/19/2012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132F6-B34F-448F-8B73-DEEE97952891}" type="slidenum">
              <a:rPr lang="en-US" smtClean="0"/>
              <a:t>‹#›</a:t>
            </a:fld>
            <a:endParaRPr lang="en-US"/>
          </a:p>
        </p:txBody>
      </p:sp>
    </p:spTree>
    <p:extLst>
      <p:ext uri="{BB962C8B-B14F-4D97-AF65-F5344CB8AC3E}">
        <p14:creationId xmlns:p14="http://schemas.microsoft.com/office/powerpoint/2010/main" val="380567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Thưa quý thầy cô trong hội đồng cùng toàn thể các bạn!</a:t>
            </a:r>
          </a:p>
          <a:p>
            <a:r>
              <a:rPr lang="en-US" sz="1200" kern="1200" smtClean="0">
                <a:solidFill>
                  <a:schemeClr val="tx1"/>
                </a:solidFill>
                <a:effectLst/>
                <a:latin typeface="+mn-lt"/>
                <a:ea typeface="+mn-ea"/>
                <a:cs typeface="+mn-cs"/>
              </a:rPr>
              <a:t>Hôm nay, nhóm em xin trình bày đề tài khóa luận “Ứng dụng hỗ trợ khách du lịch trên Anroid”</a:t>
            </a:r>
          </a:p>
          <a:p>
            <a:r>
              <a:rPr lang="en-US" sz="1200" kern="1200" smtClean="0">
                <a:solidFill>
                  <a:schemeClr val="tx1"/>
                </a:solidFill>
                <a:effectLst/>
                <a:latin typeface="+mn-lt"/>
                <a:ea typeface="+mn-ea"/>
                <a:cs typeface="+mn-cs"/>
              </a:rPr>
              <a:t>Đề tài này được thầy Huỳnh Hữu Việt hướng dẫn và nhóm thực hiện gồm 2 SV: Minh Hiếu, Trọng Hiếu.</a:t>
            </a:r>
          </a:p>
        </p:txBody>
      </p:sp>
      <p:sp>
        <p:nvSpPr>
          <p:cNvPr id="4" name="Slide Number Placeholder 3"/>
          <p:cNvSpPr>
            <a:spLocks noGrp="1"/>
          </p:cNvSpPr>
          <p:nvPr>
            <p:ph type="sldNum" sz="quarter" idx="10"/>
          </p:nvPr>
        </p:nvSpPr>
        <p:spPr/>
        <p:txBody>
          <a:bodyPr/>
          <a:lstStyle/>
          <a:p>
            <a:fld id="{822132F6-B34F-448F-8B73-DEEE97952891}" type="slidenum">
              <a:rPr lang="en-US" smtClean="0"/>
              <a:t>1</a:t>
            </a:fld>
            <a:endParaRPr lang="en-US"/>
          </a:p>
        </p:txBody>
      </p:sp>
    </p:spTree>
    <p:extLst>
      <p:ext uri="{BB962C8B-B14F-4D97-AF65-F5344CB8AC3E}">
        <p14:creationId xmlns:p14="http://schemas.microsoft.com/office/powerpoint/2010/main" val="168295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Ví</a:t>
            </a:r>
            <a:r>
              <a:rPr lang="en-US" baseline="0" smtClean="0"/>
              <a:t> dụ trường hợp đơn giản ta bổ sung thêm chiều thời gian vào 2 chiều cơ bản (du khách, điểm du lịch), chỉ có 2 giá trị là Thời gian trong tuần hoặc cuối tuần.</a:t>
            </a:r>
          </a:p>
          <a:p>
            <a:endParaRPr lang="en-US" baseline="0" smtClean="0"/>
          </a:p>
          <a:p>
            <a:r>
              <a:rPr lang="en-US" baseline="0" smtClean="0"/>
              <a:t>Từ đó ta chia ra được 2 phân khúc dữ liệu tương ứng là: Trong tuần và cuối tuần.</a:t>
            </a:r>
          </a:p>
        </p:txBody>
      </p:sp>
      <p:sp>
        <p:nvSpPr>
          <p:cNvPr id="4" name="Slide Number Placeholder 3"/>
          <p:cNvSpPr>
            <a:spLocks noGrp="1"/>
          </p:cNvSpPr>
          <p:nvPr>
            <p:ph type="sldNum" sz="quarter" idx="10"/>
          </p:nvPr>
        </p:nvSpPr>
        <p:spPr/>
        <p:txBody>
          <a:bodyPr/>
          <a:lstStyle/>
          <a:p>
            <a:fld id="{822132F6-B34F-448F-8B73-DEEE97952891}" type="slidenum">
              <a:rPr lang="en-US" smtClean="0"/>
              <a:t>15</a:t>
            </a:fld>
            <a:endParaRPr lang="en-US"/>
          </a:p>
        </p:txBody>
      </p:sp>
    </p:spTree>
    <p:extLst>
      <p:ext uri="{BB962C8B-B14F-4D97-AF65-F5344CB8AC3E}">
        <p14:creationId xmlns:p14="http://schemas.microsoft.com/office/powerpoint/2010/main" val="378093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Tổng</a:t>
            </a:r>
            <a:r>
              <a:rPr lang="en-US" baseline="0" smtClean="0"/>
              <a:t> quát hơn với các ngữ cảnh: Thời gian, bạn đồng hành, kinh phí, thời tiết; ta sẽ có các phân khúc dữ liệu như: …</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16</a:t>
            </a:fld>
            <a:endParaRPr lang="en-US"/>
          </a:p>
        </p:txBody>
      </p:sp>
    </p:spTree>
    <p:extLst>
      <p:ext uri="{BB962C8B-B14F-4D97-AF65-F5344CB8AC3E}">
        <p14:creationId xmlns:p14="http://schemas.microsoft.com/office/powerpoint/2010/main" val="112423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Bước</a:t>
            </a:r>
            <a:r>
              <a:rPr lang="en-US" baseline="0" smtClean="0"/>
              <a:t> tiếp theo ta cần lựa chọn những phân khúc dữ liệu vượt trội so với tập dữ liệu toàn cục.</a:t>
            </a:r>
          </a:p>
          <a:p>
            <a:endParaRPr lang="en-US" baseline="0" smtClean="0"/>
          </a:p>
          <a:p>
            <a:r>
              <a:rPr lang="en-US" baseline="0" smtClean="0"/>
              <a:t>Ví dụ với phân khúc sáng, cuối tuần, bạn bè, trời nắng ta có ma trận đánh giá như trên.</a:t>
            </a:r>
          </a:p>
          <a:p>
            <a:r>
              <a:rPr lang="en-US" baseline="0" smtClean="0"/>
              <a:t>Để đánh giá thuật toán chúng tôi dùng kỹ thuật cross validation chia tập dữ liệu trên thành những bộ gồm tập dữ liệu huấn luyện và tập dữ liệu kiểm thử.</a:t>
            </a:r>
          </a:p>
          <a:p>
            <a:endParaRPr lang="en-US" baseline="0" smtClean="0"/>
          </a:p>
          <a:p>
            <a:r>
              <a:rPr lang="en-US" baseline="0" smtClean="0"/>
              <a:t>Ví dụ với tập kiểm thử gồm 2 điểm (u2, i1) và (u6, i4) thi tập dữ liệu đánh giá bao gồm các điểm còn lại.</a:t>
            </a:r>
          </a:p>
          <a:p>
            <a:endParaRPr lang="en-US" baseline="0" smtClean="0"/>
          </a:p>
          <a:p>
            <a:r>
              <a:rPr lang="en-US" baseline="0" smtClean="0"/>
              <a:t>Sau đó tiến hành dự đoán giá trị của 2 điểm trên dựa vào dữ liệu tập huấn luyện. Cuối cùng chúng tôi sử dụng độ sai lệch tuyệt đối trung bình để đánh giá giá độ sai lệch của thuật toán …</a:t>
            </a:r>
          </a:p>
        </p:txBody>
      </p:sp>
      <p:sp>
        <p:nvSpPr>
          <p:cNvPr id="4" name="Slide Number Placeholder 3"/>
          <p:cNvSpPr>
            <a:spLocks noGrp="1"/>
          </p:cNvSpPr>
          <p:nvPr>
            <p:ph type="sldNum" sz="quarter" idx="10"/>
          </p:nvPr>
        </p:nvSpPr>
        <p:spPr/>
        <p:txBody>
          <a:bodyPr/>
          <a:lstStyle/>
          <a:p>
            <a:fld id="{822132F6-B34F-448F-8B73-DEEE97952891}" type="slidenum">
              <a:rPr lang="en-US" smtClean="0"/>
              <a:t>17</a:t>
            </a:fld>
            <a:endParaRPr lang="en-US"/>
          </a:p>
        </p:txBody>
      </p:sp>
    </p:spTree>
    <p:extLst>
      <p:ext uri="{BB962C8B-B14F-4D97-AF65-F5344CB8AC3E}">
        <p14:creationId xmlns:p14="http://schemas.microsoft.com/office/powerpoint/2010/main" val="405993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để so sánh với dữ liệu toàn cục (ma trận đánh giá có nhiều dữ liệu, ít ô trống hơn dữ liệu cục bộ), chúng tôi cũng tiến hành đánh giá với cùng bộ dữ liệu kiểm thử như trên phân khúc cần so sánh.</a:t>
            </a:r>
          </a:p>
          <a:p>
            <a:endParaRPr lang="en-US" baseline="0" smtClean="0"/>
          </a:p>
          <a:p>
            <a:r>
              <a:rPr lang="en-US" baseline="0" smtClean="0"/>
              <a:t>Cuối cùng ta cũng tính được độ sai lệch tuyệt đối trung bình của thuật toán trên dữ liệu toàn cục này.</a:t>
            </a:r>
          </a:p>
          <a:p>
            <a:endParaRPr lang="en-US" baseline="0" smtClean="0"/>
          </a:p>
          <a:p>
            <a:r>
              <a:rPr lang="en-US" baseline="0" smtClean="0"/>
              <a:t>Như ta có thể thấy trong ví dụ này thì phân khúc dữ liệu sáng, cuối tuần, bạn bè, trời nắng có kết quả tốt hơn so với dữ liệu toàn cục.</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18</a:t>
            </a:fld>
            <a:endParaRPr lang="en-US"/>
          </a:p>
        </p:txBody>
      </p:sp>
    </p:spTree>
    <p:extLst>
      <p:ext uri="{BB962C8B-B14F-4D97-AF65-F5344CB8AC3E}">
        <p14:creationId xmlns:p14="http://schemas.microsoft.com/office/powerpoint/2010/main" val="188640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Phương</a:t>
            </a:r>
            <a:r>
              <a:rPr lang="en-US" baseline="0" smtClean="0"/>
              <a:t> pháp thu giảm số chiều được thực hiện như sau:</a:t>
            </a:r>
          </a:p>
          <a:p>
            <a:endParaRPr lang="en-US" baseline="0" smtClean="0"/>
          </a:p>
          <a:p>
            <a:r>
              <a:rPr lang="en-US" baseline="0" smtClean="0"/>
              <a:t>Pha thứ nhất (chạy offline) sẽ chọn lọc ra những phân khúc dữ liệu dữ liệu vượt trội hơn so với dữ liệu toàn cục như đã trình bày ở trên.</a:t>
            </a:r>
          </a:p>
          <a:p>
            <a:endParaRPr lang="en-US" baseline="0" smtClean="0"/>
          </a:p>
          <a:p>
            <a:r>
              <a:rPr lang="en-US" baseline="0" smtClean="0"/>
              <a:t>Lưu ý thêm có thể có những phân khúc dữ liệu có ngữ cảnh bao gồm những ngữ cảnh của phân khúc khác. Ta sẽ loại bỏ phân khúc con nếu tồn tại phân khúc cha có độ lệch thấp hơn,</a:t>
            </a:r>
          </a:p>
        </p:txBody>
      </p:sp>
      <p:sp>
        <p:nvSpPr>
          <p:cNvPr id="4" name="Slide Number Placeholder 3"/>
          <p:cNvSpPr>
            <a:spLocks noGrp="1"/>
          </p:cNvSpPr>
          <p:nvPr>
            <p:ph type="sldNum" sz="quarter" idx="10"/>
          </p:nvPr>
        </p:nvSpPr>
        <p:spPr/>
        <p:txBody>
          <a:bodyPr/>
          <a:lstStyle/>
          <a:p>
            <a:fld id="{822132F6-B34F-448F-8B73-DEEE97952891}" type="slidenum">
              <a:rPr lang="en-US" smtClean="0"/>
              <a:t>19</a:t>
            </a:fld>
            <a:endParaRPr lang="en-US"/>
          </a:p>
        </p:txBody>
      </p:sp>
    </p:spTree>
    <p:extLst>
      <p:ext uri="{BB962C8B-B14F-4D97-AF65-F5344CB8AC3E}">
        <p14:creationId xmlns:p14="http://schemas.microsoft.com/office/powerpoint/2010/main" val="43081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Gọi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là giá trị cần dự đoán, đầu tiên ta duyệt qua các phân khúc dữ liệu ứng viên </a:t>
                </a:r>
                <a14:m>
                  <m:oMath xmlns:m="http://schemas.openxmlformats.org/officeDocument/2006/math">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𝑆𝐸𝐺𝑀</m:t>
                        </m:r>
                        <m:r>
                          <a:rPr lang="en-US" sz="1200" kern="1200">
                            <a:solidFill>
                              <a:schemeClr val="tx1"/>
                            </a:solidFill>
                            <a:effectLst/>
                            <a:latin typeface="+mn-lt"/>
                            <a:ea typeface="+mn-ea"/>
                            <a:cs typeface="+mn-cs"/>
                          </a:rPr>
                          <m:t>(</m:t>
                        </m:r>
                        <m:r>
                          <a:rPr lang="en-US" sz="1200" i="1" kern="1200">
                            <a:solidFill>
                              <a:schemeClr val="tx1"/>
                            </a:solidFill>
                            <a:effectLst/>
                            <a:latin typeface="+mn-lt"/>
                            <a:ea typeface="+mn-ea"/>
                            <a:cs typeface="+mn-cs"/>
                          </a:rPr>
                          <m:t>𝑇</m:t>
                        </m:r>
                        <m:r>
                          <a:rPr lang="en-US" sz="1200" kern="1200">
                            <a:solidFill>
                              <a:schemeClr val="tx1"/>
                            </a:solidFill>
                            <a:effectLst/>
                            <a:latin typeface="+mn-lt"/>
                            <a:ea typeface="+mn-ea"/>
                            <a:cs typeface="+mn-cs"/>
                          </a:rPr>
                          <m:t>)</m:t>
                        </m:r>
                      </m:e>
                    </m:acc>
                    <m:r>
                      <a:rPr lang="en-US" sz="1200"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m:t>
                        </m:r>
                      </m:e>
                      <m:sub>
                        <m:r>
                          <a:rPr lang="en-US" sz="1200" kern="1200">
                            <a:solidFill>
                              <a:schemeClr val="tx1"/>
                            </a:solidFill>
                            <a:effectLst/>
                            <a:latin typeface="+mn-lt"/>
                            <a:ea typeface="+mn-ea"/>
                            <a:cs typeface="+mn-cs"/>
                          </a:rPr>
                          <m:t>1</m:t>
                        </m:r>
                      </m:sub>
                    </m:sSub>
                    <m:r>
                      <a:rPr lang="en-US" sz="1200"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m:t>
                        </m:r>
                      </m:e>
                      <m:sub>
                        <m:r>
                          <a:rPr lang="en-US" sz="1200" kern="1200">
                            <a:solidFill>
                              <a:schemeClr val="tx1"/>
                            </a:solidFill>
                            <a:effectLst/>
                            <a:latin typeface="+mn-lt"/>
                            <a:ea typeface="+mn-ea"/>
                            <a:cs typeface="+mn-cs"/>
                          </a:rPr>
                          <m:t>2</m:t>
                        </m:r>
                      </m:sub>
                    </m:sSub>
                    <m:r>
                      <a:rPr lang="en-US" sz="1200"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m:t>
                        </m:r>
                      </m:e>
                      <m:sub>
                        <m:r>
                          <a:rPr lang="en-US" sz="1200" i="1" kern="1200">
                            <a:solidFill>
                              <a:schemeClr val="tx1"/>
                            </a:solidFill>
                            <a:effectLst/>
                            <a:latin typeface="+mn-lt"/>
                            <a:ea typeface="+mn-ea"/>
                            <a:cs typeface="+mn-cs"/>
                          </a:rPr>
                          <m:t>𝑘</m:t>
                        </m:r>
                      </m:sub>
                    </m:sSub>
                    <m:r>
                      <a:rPr lang="en-US" sz="1200" kern="1200">
                        <a:solidFill>
                          <a:schemeClr val="tx1"/>
                        </a:solidFill>
                        <a:effectLst/>
                        <a:latin typeface="+mn-lt"/>
                        <a:ea typeface="+mn-ea"/>
                        <a:cs typeface="+mn-cs"/>
                      </a:rPr>
                      <m:t>}</m:t>
                    </m:r>
                  </m:oMath>
                </a14:m>
                <a:r>
                  <a:rPr lang="en-US" sz="1200" kern="1200">
                    <a:solidFill>
                      <a:schemeClr val="tx1"/>
                    </a:solidFill>
                    <a:effectLst/>
                    <a:latin typeface="+mn-lt"/>
                    <a:ea typeface="+mn-ea"/>
                    <a:cs typeface="+mn-cs"/>
                  </a:rPr>
                  <a:t> theo thứ tự giảm dần độ hiệu quả, sau đó chọn ra phân khúc dữ liệu đầu tiên mà d thuộc về (theo ngữ cảnh). Nếu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không nằm trong bất cứ phân khúc dữ liệu ứng viên nào, ta sẽ sử dụng thuật toán </a:t>
                </a:r>
                <a:r>
                  <a:rPr lang="en-US" sz="1200" i="1" kern="1200">
                    <a:solidFill>
                      <a:schemeClr val="tx1"/>
                    </a:solidFill>
                    <a:effectLst/>
                    <a:latin typeface="+mn-lt"/>
                    <a:ea typeface="+mn-ea"/>
                    <a:cs typeface="+mn-cs"/>
                  </a:rPr>
                  <a:t>A</a:t>
                </a:r>
                <a:r>
                  <a:rPr lang="en-US" sz="1200" kern="1200">
                    <a:solidFill>
                      <a:schemeClr val="tx1"/>
                    </a:solidFill>
                    <a:effectLst/>
                    <a:latin typeface="+mn-lt"/>
                    <a:ea typeface="+mn-ea"/>
                    <a:cs typeface="+mn-cs"/>
                  </a:rPr>
                  <a:t> trên dữ liệu toàn cục </a:t>
                </a:r>
                <a:r>
                  <a:rPr lang="en-US" sz="1200" i="1" kern="1200">
                    <a:solidFill>
                      <a:schemeClr val="tx1"/>
                    </a:solidFill>
                    <a:effectLst/>
                    <a:latin typeface="+mn-lt"/>
                    <a:ea typeface="+mn-ea"/>
                    <a:cs typeface="+mn-cs"/>
                  </a:rPr>
                  <a:t>T</a:t>
                </a:r>
                <a:r>
                  <a:rPr lang="en-US" sz="1200" kern="1200">
                    <a:solidFill>
                      <a:schemeClr val="tx1"/>
                    </a:solidFill>
                    <a:effectLst/>
                    <a:latin typeface="+mn-lt"/>
                    <a:ea typeface="+mn-ea"/>
                    <a:cs typeface="+mn-cs"/>
                  </a:rPr>
                  <a:t> để dự đoán đánh giá cho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A,T</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Ngược lại nếu tìm được phân khúc dữ liệu </a:t>
                </a:r>
                <a:r>
                  <a:rPr lang="en-US" sz="1200" i="1" kern="1200">
                    <a:solidFill>
                      <a:schemeClr val="tx1"/>
                    </a:solidFill>
                    <a:effectLst/>
                    <a:latin typeface="+mn-lt"/>
                    <a:ea typeface="+mn-ea"/>
                    <a:cs typeface="+mn-cs"/>
                  </a:rPr>
                  <a:t>S</a:t>
                </a:r>
                <a:r>
                  <a:rPr lang="en-US" sz="1200" i="1" kern="1200" baseline="-25000">
                    <a:solidFill>
                      <a:schemeClr val="tx1"/>
                    </a:solidFill>
                    <a:effectLst/>
                    <a:latin typeface="+mn-lt"/>
                    <a:ea typeface="+mn-ea"/>
                    <a:cs typeface="+mn-cs"/>
                  </a:rPr>
                  <a:t>j</a:t>
                </a:r>
                <a:r>
                  <a:rPr lang="en-US" sz="1200" kern="1200">
                    <a:solidFill>
                      <a:schemeClr val="tx1"/>
                    </a:solidFill>
                    <a:effectLst/>
                    <a:latin typeface="+mn-lt"/>
                    <a:ea typeface="+mn-ea"/>
                    <a:cs typeface="+mn-cs"/>
                  </a:rPr>
                  <a:t> phù hợp thì kết quả trả về sẽ là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A,Sj</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a:t>
                </a:r>
                <a:endParaRPr lang="en-US" baseline="0" smtClean="0"/>
              </a:p>
            </p:txBody>
          </p:sp>
        </mc:Choice>
        <mc:Fallback>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Gọi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là giá trị cần dự đoán, đầu tiên ta duyệt qua các phân khúc dữ liệu ứng viên </a:t>
                </a:r>
                <a:r>
                  <a:rPr lang="en-US" sz="1200" i="0" kern="1200">
                    <a:solidFill>
                      <a:schemeClr val="tx1"/>
                    </a:solidFill>
                    <a:effectLst/>
                    <a:latin typeface="+mn-lt"/>
                    <a:ea typeface="+mn-ea"/>
                    <a:cs typeface="+mn-cs"/>
                  </a:rPr>
                  <a:t>(𝑆𝐸𝐺𝑀(𝑇)) ̅={𝑆_1, 𝑆_2, …𝑆_𝑘}</a:t>
                </a:r>
                <a:r>
                  <a:rPr lang="en-US" sz="1200" kern="1200">
                    <a:solidFill>
                      <a:schemeClr val="tx1"/>
                    </a:solidFill>
                    <a:effectLst/>
                    <a:latin typeface="+mn-lt"/>
                    <a:ea typeface="+mn-ea"/>
                    <a:cs typeface="+mn-cs"/>
                  </a:rPr>
                  <a:t> theo thứ tự giảm dần độ hiệu quả, sau đó chọn ra phân khúc dữ liệu đầu tiên mà d thuộc về (theo ngữ cảnh). Nếu </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không nằm trong bất cứ phân khúc dữ liệu ứng viên nào, ta sẽ sử dụng thuật toán </a:t>
                </a:r>
                <a:r>
                  <a:rPr lang="en-US" sz="1200" i="1" kern="1200">
                    <a:solidFill>
                      <a:schemeClr val="tx1"/>
                    </a:solidFill>
                    <a:effectLst/>
                    <a:latin typeface="+mn-lt"/>
                    <a:ea typeface="+mn-ea"/>
                    <a:cs typeface="+mn-cs"/>
                  </a:rPr>
                  <a:t>A</a:t>
                </a:r>
                <a:r>
                  <a:rPr lang="en-US" sz="1200" kern="1200">
                    <a:solidFill>
                      <a:schemeClr val="tx1"/>
                    </a:solidFill>
                    <a:effectLst/>
                    <a:latin typeface="+mn-lt"/>
                    <a:ea typeface="+mn-ea"/>
                    <a:cs typeface="+mn-cs"/>
                  </a:rPr>
                  <a:t> trên dữ liệu toàn cục </a:t>
                </a:r>
                <a:r>
                  <a:rPr lang="en-US" sz="1200" i="1" kern="1200">
                    <a:solidFill>
                      <a:schemeClr val="tx1"/>
                    </a:solidFill>
                    <a:effectLst/>
                    <a:latin typeface="+mn-lt"/>
                    <a:ea typeface="+mn-ea"/>
                    <a:cs typeface="+mn-cs"/>
                  </a:rPr>
                  <a:t>T</a:t>
                </a:r>
                <a:r>
                  <a:rPr lang="en-US" sz="1200" kern="1200">
                    <a:solidFill>
                      <a:schemeClr val="tx1"/>
                    </a:solidFill>
                    <a:effectLst/>
                    <a:latin typeface="+mn-lt"/>
                    <a:ea typeface="+mn-ea"/>
                    <a:cs typeface="+mn-cs"/>
                  </a:rPr>
                  <a:t> để dự đoán đánh giá cho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A,T</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 Ngược lại nếu tìm được phân khúc dữ liệu </a:t>
                </a:r>
                <a:r>
                  <a:rPr lang="en-US" sz="1200" i="1" kern="1200">
                    <a:solidFill>
                      <a:schemeClr val="tx1"/>
                    </a:solidFill>
                    <a:effectLst/>
                    <a:latin typeface="+mn-lt"/>
                    <a:ea typeface="+mn-ea"/>
                    <a:cs typeface="+mn-cs"/>
                  </a:rPr>
                  <a:t>S</a:t>
                </a:r>
                <a:r>
                  <a:rPr lang="en-US" sz="1200" i="1" kern="1200" baseline="-25000">
                    <a:solidFill>
                      <a:schemeClr val="tx1"/>
                    </a:solidFill>
                    <a:effectLst/>
                    <a:latin typeface="+mn-lt"/>
                    <a:ea typeface="+mn-ea"/>
                    <a:cs typeface="+mn-cs"/>
                  </a:rPr>
                  <a:t>j</a:t>
                </a:r>
                <a:r>
                  <a:rPr lang="en-US" sz="1200" kern="1200">
                    <a:solidFill>
                      <a:schemeClr val="tx1"/>
                    </a:solidFill>
                    <a:effectLst/>
                    <a:latin typeface="+mn-lt"/>
                    <a:ea typeface="+mn-ea"/>
                    <a:cs typeface="+mn-cs"/>
                  </a:rPr>
                  <a:t> phù hợp thì kết quả trả về sẽ là </a:t>
                </a:r>
                <a:r>
                  <a:rPr lang="en-US" sz="1200" i="1" kern="1200">
                    <a:solidFill>
                      <a:schemeClr val="tx1"/>
                    </a:solidFill>
                    <a:effectLst/>
                    <a:latin typeface="+mn-lt"/>
                    <a:ea typeface="+mn-ea"/>
                    <a:cs typeface="+mn-cs"/>
                  </a:rPr>
                  <a:t>R</a:t>
                </a:r>
                <a:r>
                  <a:rPr lang="en-US" sz="1200" i="1" kern="1200" baseline="-25000">
                    <a:solidFill>
                      <a:schemeClr val="tx1"/>
                    </a:solidFill>
                    <a:effectLst/>
                    <a:latin typeface="+mn-lt"/>
                    <a:ea typeface="+mn-ea"/>
                    <a:cs typeface="+mn-cs"/>
                  </a:rPr>
                  <a:t>A,Sj</a:t>
                </a:r>
                <a:r>
                  <a:rPr lang="en-US" sz="1200" i="1" kern="1200">
                    <a:solidFill>
                      <a:schemeClr val="tx1"/>
                    </a:solidFill>
                    <a:effectLst/>
                    <a:latin typeface="+mn-lt"/>
                    <a:ea typeface="+mn-ea"/>
                    <a:cs typeface="+mn-cs"/>
                  </a:rPr>
                  <a:t>(d)</a:t>
                </a:r>
                <a:r>
                  <a:rPr lang="en-US" sz="1200" kern="1200">
                    <a:solidFill>
                      <a:schemeClr val="tx1"/>
                    </a:solidFill>
                    <a:effectLst/>
                    <a:latin typeface="+mn-lt"/>
                    <a:ea typeface="+mn-ea"/>
                    <a:cs typeface="+mn-cs"/>
                  </a:rPr>
                  <a:t>.</a:t>
                </a:r>
                <a:endParaRPr lang="en-US" baseline="0" smtClean="0"/>
              </a:p>
            </p:txBody>
          </p:sp>
        </mc:Fallback>
      </mc:AlternateContent>
      <p:sp>
        <p:nvSpPr>
          <p:cNvPr id="4" name="Slide Number Placeholder 3"/>
          <p:cNvSpPr>
            <a:spLocks noGrp="1"/>
          </p:cNvSpPr>
          <p:nvPr>
            <p:ph type="sldNum" sz="quarter" idx="10"/>
          </p:nvPr>
        </p:nvSpPr>
        <p:spPr/>
        <p:txBody>
          <a:bodyPr/>
          <a:lstStyle/>
          <a:p>
            <a:fld id="{822132F6-B34F-448F-8B73-DEEE97952891}" type="slidenum">
              <a:rPr lang="en-US" smtClean="0"/>
              <a:t>20</a:t>
            </a:fld>
            <a:endParaRPr lang="en-US"/>
          </a:p>
        </p:txBody>
      </p:sp>
    </p:spTree>
    <p:extLst>
      <p:ext uri="{BB962C8B-B14F-4D97-AF65-F5344CB8AC3E}">
        <p14:creationId xmlns:p14="http://schemas.microsoft.com/office/powerpoint/2010/main" val="2185519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Quay trở</a:t>
            </a:r>
            <a:r>
              <a:rPr lang="en-US" baseline="0" smtClean="0"/>
              <a:t> lại bài toán dự đoán trên ma trận 2 chiều người dùng và đối tượng. Như đã trình bày ở phần khảo sát nhóm tác giả quyết định lựa chọn kỹ thuật đánh giá độ tương đồng dựa trên mô hình, cụ thể ở đây là mô hình hồi qui tuyến tính để đưa ra công thức ước đoán gần đúng đánh giá của người dùng cho một đối tượng dựa trên đánh giá tương đồng giữa các đánh giá trước đó của các người dùng.</a:t>
            </a:r>
          </a:p>
          <a:p>
            <a:endParaRPr lang="en-US" baseline="0" smtClean="0"/>
          </a:p>
          <a:p>
            <a:r>
              <a:rPr lang="en-US" baseline="0" smtClean="0"/>
              <a:t>Ý tưởng chính của thuật toán là để tính được giá trị đánh giá của một người dùng a cho đối tượng i, ta sẽ dựa trên tập những đối tượng Ia mà người dùng đó để đánh giá. Ứng với mỗi j thuộc Ia ta cần tính fj,i là hàm dự đoán đánh giá cho đối tượng I dựa trên những đánh giá trc đó cho đối tượng j; và wj,i là trọng số biết được nhờ việc huấn luyện dữ liệu.</a:t>
            </a:r>
          </a:p>
          <a:p>
            <a:endParaRPr lang="en-US" baseline="0" smtClean="0"/>
          </a:p>
          <a:p>
            <a:r>
              <a:rPr lang="en-US" baseline="0" smtClean="0"/>
              <a:t>Hàm fj,i là hàm hồi qui tuyến tính …</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21</a:t>
            </a:fld>
            <a:endParaRPr lang="en-US"/>
          </a:p>
        </p:txBody>
      </p:sp>
    </p:spTree>
    <p:extLst>
      <p:ext uri="{BB962C8B-B14F-4D97-AF65-F5344CB8AC3E}">
        <p14:creationId xmlns:p14="http://schemas.microsoft.com/office/powerpoint/2010/main" val="3029353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mô hình tổng quan (1 phút)</a:t>
            </a:r>
          </a:p>
          <a:p>
            <a:r>
              <a:rPr lang="en-US" sz="1200" kern="1200" smtClean="0">
                <a:solidFill>
                  <a:schemeClr val="tx1"/>
                </a:solidFill>
                <a:effectLst/>
                <a:latin typeface="+mn-lt"/>
                <a:ea typeface="+mn-ea"/>
                <a:cs typeface="+mn-cs"/>
              </a:rPr>
              <a:t>Hệ thống gồm các thành phần sau: trình bày sơ mỗi phần có vai trò gì, làm gì …</a:t>
            </a:r>
          </a:p>
          <a:p>
            <a:r>
              <a:rPr lang="en-US" sz="1200" kern="1200" smtClean="0">
                <a:solidFill>
                  <a:schemeClr val="tx1"/>
                </a:solidFill>
                <a:effectLst/>
                <a:latin typeface="+mn-lt"/>
                <a:ea typeface="+mn-ea"/>
                <a:cs typeface="+mn-cs"/>
              </a:rPr>
              <a:t>Hệ khuyến nghị: …</a:t>
            </a:r>
          </a:p>
          <a:p>
            <a:r>
              <a:rPr lang="en-US" sz="1200" kern="1200" smtClean="0">
                <a:solidFill>
                  <a:schemeClr val="tx1"/>
                </a:solidFill>
                <a:effectLst/>
                <a:latin typeface="+mn-lt"/>
                <a:ea typeface="+mn-ea"/>
                <a:cs typeface="+mn-cs"/>
              </a:rPr>
              <a:t>Cơ sở dữ liệu giao tác: </a:t>
            </a:r>
          </a:p>
          <a:p>
            <a:r>
              <a:rPr lang="en-US" sz="1200" kern="1200" smtClean="0">
                <a:solidFill>
                  <a:schemeClr val="tx1"/>
                </a:solidFill>
                <a:effectLst/>
                <a:latin typeface="+mn-lt"/>
                <a:ea typeface="+mn-ea"/>
                <a:cs typeface="+mn-cs"/>
              </a:rPr>
              <a:t>Kho dữ liệu:</a:t>
            </a:r>
          </a:p>
          <a:p>
            <a:r>
              <a:rPr lang="en-US" sz="1200" kern="1200" smtClean="0">
                <a:solidFill>
                  <a:schemeClr val="tx1"/>
                </a:solidFill>
                <a:effectLst/>
                <a:latin typeface="+mn-lt"/>
                <a:ea typeface="+mn-ea"/>
                <a:cs typeface="+mn-cs"/>
              </a:rPr>
              <a:t>OLAP cube:</a:t>
            </a:r>
          </a:p>
          <a:p>
            <a:r>
              <a:rPr lang="en-US" sz="1200" kern="1200" smtClean="0">
                <a:solidFill>
                  <a:schemeClr val="tx1"/>
                </a:solidFill>
                <a:effectLst/>
                <a:latin typeface="+mn-lt"/>
                <a:ea typeface="+mn-ea"/>
                <a:cs typeface="+mn-cs"/>
              </a:rPr>
              <a:t>Dịch vụ web WCF:</a:t>
            </a:r>
          </a:p>
          <a:p>
            <a:r>
              <a:rPr lang="en-US" sz="1200" kern="1200" smtClean="0">
                <a:solidFill>
                  <a:schemeClr val="tx1"/>
                </a:solidFill>
                <a:effectLst/>
                <a:latin typeface="+mn-lt"/>
                <a:ea typeface="+mn-ea"/>
                <a:cs typeface="+mn-cs"/>
              </a:rPr>
              <a:t>Điện thoại Android: …</a:t>
            </a:r>
          </a:p>
          <a:p>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23</a:t>
            </a:fld>
            <a:endParaRPr lang="en-US"/>
          </a:p>
        </p:txBody>
      </p:sp>
    </p:spTree>
    <p:extLst>
      <p:ext uri="{BB962C8B-B14F-4D97-AF65-F5344CB8AC3E}">
        <p14:creationId xmlns:p14="http://schemas.microsoft.com/office/powerpoint/2010/main" val="184883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26</a:t>
            </a:fld>
            <a:endParaRPr lang="en-US"/>
          </a:p>
        </p:txBody>
      </p:sp>
    </p:spTree>
    <p:extLst>
      <p:ext uri="{BB962C8B-B14F-4D97-AF65-F5344CB8AC3E}">
        <p14:creationId xmlns:p14="http://schemas.microsoft.com/office/powerpoint/2010/main" val="129714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Các con số thống kê trên cho thấy các chỉ số đánh giá không trải đều cho từng điều kiện ngữ cảnh khác nhau. Có những điều kiện ngữ cảnh được nhiều người dùng quan tâm chọn lựa, cũng có những điều kiện ngữ cảnh người dùng ít chọn đến khi muốn đi du lịch. Qua đó cho thấy rõ ràng những điều kiện ngữ cảnh có ảnh hưởng đến việc người dùng chọn lựa địa điểm du lịch, và đương nhiên cũng ảnh hưởng đến mức độ thích thú, chỉ số đánh giá dành cho địa điểm du lịch đó.</a:t>
            </a:r>
          </a:p>
        </p:txBody>
      </p:sp>
      <p:sp>
        <p:nvSpPr>
          <p:cNvPr id="4" name="Slide Number Placeholder 3"/>
          <p:cNvSpPr>
            <a:spLocks noGrp="1"/>
          </p:cNvSpPr>
          <p:nvPr>
            <p:ph type="sldNum" sz="quarter" idx="10"/>
          </p:nvPr>
        </p:nvSpPr>
        <p:spPr/>
        <p:txBody>
          <a:bodyPr/>
          <a:lstStyle/>
          <a:p>
            <a:fld id="{822132F6-B34F-448F-8B73-DEEE97952891}" type="slidenum">
              <a:rPr lang="en-US" smtClean="0"/>
              <a:t>27</a:t>
            </a:fld>
            <a:endParaRPr lang="en-US"/>
          </a:p>
        </p:txBody>
      </p:sp>
    </p:spTree>
    <p:extLst>
      <p:ext uri="{BB962C8B-B14F-4D97-AF65-F5344CB8AC3E}">
        <p14:creationId xmlns:p14="http://schemas.microsoft.com/office/powerpoint/2010/main" val="105296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Nội dung trình bày gồm 5 phần:</a:t>
            </a:r>
          </a:p>
          <a:p>
            <a:pPr lvl="0"/>
            <a:r>
              <a:rPr lang="en-US" sz="1200" kern="1200" smtClean="0">
                <a:solidFill>
                  <a:schemeClr val="tx1"/>
                </a:solidFill>
                <a:effectLst/>
                <a:latin typeface="+mn-lt"/>
                <a:ea typeface="+mn-ea"/>
                <a:cs typeface="+mn-cs"/>
              </a:rPr>
              <a:t>Giới thiệu đề tài</a:t>
            </a:r>
          </a:p>
          <a:p>
            <a:pPr lvl="0"/>
            <a:r>
              <a:rPr lang="en-US" sz="1200" kern="1200" smtClean="0">
                <a:solidFill>
                  <a:schemeClr val="tx1"/>
                </a:solidFill>
                <a:effectLst/>
                <a:latin typeface="+mn-lt"/>
                <a:ea typeface="+mn-ea"/>
                <a:cs typeface="+mn-cs"/>
              </a:rPr>
              <a:t>Khảo sát các PP khuyến nghị</a:t>
            </a:r>
          </a:p>
          <a:p>
            <a:pPr lvl="0"/>
            <a:r>
              <a:rPr lang="en-US" sz="1200" kern="1200" smtClean="0">
                <a:solidFill>
                  <a:schemeClr val="tx1"/>
                </a:solidFill>
                <a:effectLst/>
                <a:latin typeface="+mn-lt"/>
                <a:ea typeface="+mn-ea"/>
                <a:cs typeface="+mn-cs"/>
              </a:rPr>
              <a:t>Phương pháp thu giảm số chiều</a:t>
            </a:r>
          </a:p>
          <a:p>
            <a:pPr lvl="0"/>
            <a:r>
              <a:rPr lang="en-US" sz="1200" kern="1200" smtClean="0">
                <a:solidFill>
                  <a:schemeClr val="tx1"/>
                </a:solidFill>
                <a:effectLst/>
                <a:latin typeface="+mn-lt"/>
                <a:ea typeface="+mn-ea"/>
                <a:cs typeface="+mn-cs"/>
              </a:rPr>
              <a:t>Hiện thực hóa</a:t>
            </a:r>
          </a:p>
          <a:p>
            <a:r>
              <a:rPr lang="en-US" sz="1200" kern="1200" smtClean="0">
                <a:solidFill>
                  <a:schemeClr val="tx1"/>
                </a:solidFill>
                <a:effectLst/>
                <a:latin typeface="+mn-lt"/>
                <a:ea typeface="+mn-ea"/>
                <a:cs typeface="+mn-cs"/>
              </a:rPr>
              <a:t>Đánh giá và kết luận</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2</a:t>
            </a:fld>
            <a:endParaRPr lang="en-US"/>
          </a:p>
        </p:txBody>
      </p:sp>
    </p:spTree>
    <p:extLst>
      <p:ext uri="{BB962C8B-B14F-4D97-AF65-F5344CB8AC3E}">
        <p14:creationId xmlns:p14="http://schemas.microsoft.com/office/powerpoint/2010/main" val="73218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Nước ta có tiềm năng du lịch lớn, thu hút khách du lịch từ nhiều nơi trên thế giới.</a:t>
            </a:r>
          </a:p>
          <a:p>
            <a:pPr lvl="0"/>
            <a:r>
              <a:rPr lang="pt-BR" sz="1200" kern="1200" smtClean="0">
                <a:solidFill>
                  <a:schemeClr val="tx1"/>
                </a:solidFill>
                <a:effectLst/>
                <a:latin typeface="+mn-lt"/>
                <a:ea typeface="+mn-ea"/>
                <a:cs typeface="+mn-cs"/>
              </a:rPr>
              <a:t>Ngành du lịch những năm qua ngày càng phát triển mạnh đem lại các lợi ích to lớn về kinh tế - xã hội, đóng góp lớn vào GDP của đất nước.</a:t>
            </a:r>
            <a:endParaRPr lang="en-US" sz="1200" kern="1200" smtClean="0">
              <a:solidFill>
                <a:schemeClr val="tx1"/>
              </a:solidFill>
              <a:effectLst/>
              <a:latin typeface="+mn-lt"/>
              <a:ea typeface="+mn-ea"/>
              <a:cs typeface="+mn-cs"/>
            </a:endParaRPr>
          </a:p>
          <a:p>
            <a:pPr lvl="0"/>
            <a:r>
              <a:rPr lang="pt-BR" sz="1200" kern="1200" smtClean="0">
                <a:solidFill>
                  <a:schemeClr val="tx1"/>
                </a:solidFill>
                <a:effectLst/>
                <a:latin typeface="+mn-lt"/>
                <a:ea typeface="+mn-ea"/>
                <a:cs typeface="+mn-cs"/>
              </a:rPr>
              <a:t>Ngày nay CNTT phát triển mạnh, nhiều ứng dụng và dịch vụ ra đời nhằm quảng bá hình ảnh du lịch của đất nước. Thêm nữa, xu hướng điện thoại thông minh ngày càng được sử dụng phổ biến. Với lợi thế nhỏ gọn, tiện dụng và thông minh, điện thoại thông minh hỗ trợ rất nhiều cho con người trong các hoạt động hằng ngày.</a:t>
            </a:r>
            <a:endParaRPr lang="en-US"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Khách du lịch cần những thông tin, những lời gợi ý chính xác, nhanh chóng tùy theo điều kiện ngữ cảnh.</a:t>
            </a:r>
          </a:p>
          <a:p>
            <a:pPr lvl="0"/>
            <a:r>
              <a:rPr lang="pt-BR" sz="1200" kern="1200" smtClean="0">
                <a:solidFill>
                  <a:schemeClr val="tx1"/>
                </a:solidFill>
                <a:effectLst/>
                <a:latin typeface="+mn-lt"/>
                <a:ea typeface="+mn-ea"/>
                <a:cs typeface="+mn-cs"/>
              </a:rPr>
              <a:t>Vì vậy nhóm quyết định chọn đề tài </a:t>
            </a:r>
            <a:r>
              <a:rPr lang="pt-BR" sz="1200" i="1" kern="1200" smtClean="0">
                <a:solidFill>
                  <a:schemeClr val="tx1"/>
                </a:solidFill>
                <a:effectLst/>
                <a:latin typeface="+mn-lt"/>
                <a:ea typeface="+mn-ea"/>
                <a:cs typeface="+mn-cs"/>
              </a:rPr>
              <a:t>xây dựng hệ thống khuyến nghị theo ngữ cảnh để gợi ý các địa điểm du lịch cho du khách dùng điện thoại Android.</a:t>
            </a:r>
            <a:endParaRPr lang="en-US" sz="1200" kern="1200" smtClean="0">
              <a:solidFill>
                <a:schemeClr val="tx1"/>
              </a:solidFill>
              <a:effectLst/>
              <a:latin typeface="+mn-lt"/>
              <a:ea typeface="+mn-ea"/>
              <a:cs typeface="+mn-cs"/>
            </a:endParaRPr>
          </a:p>
          <a:p>
            <a:r>
              <a:rPr lang="pt-BR" sz="1200" i="1" kern="1200" smtClean="0">
                <a:solidFill>
                  <a:schemeClr val="tx1"/>
                </a:solidFill>
                <a:effectLst/>
                <a:latin typeface="+mn-lt"/>
                <a:ea typeface="+mn-ea"/>
                <a:cs typeface="+mn-cs"/>
              </a:rPr>
              <a:t>(pham vi địa lý là thành phố HCM)</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5</a:t>
            </a:fld>
            <a:endParaRPr lang="en-US"/>
          </a:p>
        </p:txBody>
      </p:sp>
    </p:spTree>
    <p:extLst>
      <p:ext uri="{BB962C8B-B14F-4D97-AF65-F5344CB8AC3E}">
        <p14:creationId xmlns:p14="http://schemas.microsoft.com/office/powerpoint/2010/main" val="222919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Trên màn hình là các bước chính để thực hiện đề tài:</a:t>
            </a:r>
          </a:p>
          <a:p>
            <a:endParaRPr lang="en-US"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 Khảo sát các PP khuyến nghị để lựa chọn hướng đi thích hợp.</a:t>
            </a:r>
          </a:p>
          <a:p>
            <a:pPr lvl="0"/>
            <a:r>
              <a:rPr lang="en-US" sz="1200" kern="1200" smtClean="0">
                <a:solidFill>
                  <a:schemeClr val="tx1"/>
                </a:solidFill>
                <a:effectLst/>
                <a:latin typeface="+mn-lt"/>
                <a:ea typeface="+mn-ea"/>
                <a:cs typeface="+mn-cs"/>
              </a:rPr>
              <a:t>- Khảo sát các kỹ thuật để triển khai hệ thống: cơ sở dữ liệu, dịch vụ web, nền tảng di động …</a:t>
            </a:r>
          </a:p>
          <a:p>
            <a:pPr lvl="0"/>
            <a:r>
              <a:rPr lang="en-US" sz="1200" kern="1200" smtClean="0">
                <a:solidFill>
                  <a:schemeClr val="tx1"/>
                </a:solidFill>
                <a:effectLst/>
                <a:latin typeface="+mn-lt"/>
                <a:ea typeface="+mn-ea"/>
                <a:cs typeface="+mn-cs"/>
              </a:rPr>
              <a:t>- Khảo sát thông tin ngữ cảnh để biết người dùng quan tâm điều kiện ngữ cảnh nào khi đi du lịch. Cũng như thông tin các điểm du lịch nổi bật trong Tp.HCM để xây dựng cơ sở dữ liệu.</a:t>
            </a:r>
          </a:p>
          <a:p>
            <a:pPr lvl="0"/>
            <a:r>
              <a:rPr lang="en-US" sz="1200" kern="1200" smtClean="0">
                <a:solidFill>
                  <a:schemeClr val="tx1"/>
                </a:solidFill>
                <a:effectLst/>
                <a:latin typeface="+mn-lt"/>
                <a:ea typeface="+mn-ea"/>
                <a:cs typeface="+mn-cs"/>
              </a:rPr>
              <a:t>- Hiện thực hóa hệ thống khuyến nghị và ứng dụng Android.</a:t>
            </a:r>
          </a:p>
          <a:p>
            <a:pPr lvl="0"/>
            <a:r>
              <a:rPr lang="en-US" sz="1200" kern="1200" smtClean="0">
                <a:solidFill>
                  <a:schemeClr val="tx1"/>
                </a:solidFill>
                <a:effectLst/>
                <a:latin typeface="+mn-lt"/>
                <a:ea typeface="+mn-ea"/>
                <a:cs typeface="+mn-cs"/>
              </a:rPr>
              <a:t>- Thu thập dữ liệu đánh giá thực tế từ người dùng để phục vụ việc đánh giá thuật toán.</a:t>
            </a:r>
          </a:p>
          <a:p>
            <a:r>
              <a:rPr lang="en-US" sz="1200" kern="1200" smtClean="0">
                <a:solidFill>
                  <a:schemeClr val="tx1"/>
                </a:solidFill>
                <a:effectLst/>
                <a:latin typeface="+mn-lt"/>
                <a:ea typeface="+mn-ea"/>
                <a:cs typeface="+mn-cs"/>
              </a:rPr>
              <a:t>- Thực nghiệm và đánh giá kết quả đạt được.</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6</a:t>
            </a:fld>
            <a:endParaRPr lang="en-US"/>
          </a:p>
        </p:txBody>
      </p:sp>
    </p:spTree>
    <p:extLst>
      <p:ext uri="{BB962C8B-B14F-4D97-AF65-F5344CB8AC3E}">
        <p14:creationId xmlns:p14="http://schemas.microsoft.com/office/powerpoint/2010/main" val="1766368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hệ thống khuyến nghị truyền thống chỉ quan tâm 2 yếu tố (2 chiều): người dùng và đối tượng cần được khuyến nghị. Mục tiêu là dựa vào những chỉ số đánh giá đã có của người dùng đối với các đối tượng, từ đó dự đoán những chỉ số đánh giá còn thiếu. Sau đó, chọn ra những đối tượng có chỉ số đánh giá dự đoán cao nhất, gợi ý cho người dùng.</a:t>
            </a:r>
          </a:p>
          <a:p>
            <a:pPr lvl="0"/>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Ví dụ  ta có ma trận Users x Items, có những ô người dùng đã đánh giá rồi (như người dùng u1 đánh giá đối tượng i1 giá trị là 5), có những ô chấm hỏi là chưa đánh giá, cần được dự đoán. Từ đó mới đưa ra những đối tượng có chỉ số dự đoán cao nhất và gợi ý cho người dùng.</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8</a:t>
            </a:fld>
            <a:endParaRPr lang="en-US"/>
          </a:p>
        </p:txBody>
      </p:sp>
    </p:spTree>
    <p:extLst>
      <p:ext uri="{BB962C8B-B14F-4D97-AF65-F5344CB8AC3E}">
        <p14:creationId xmlns:p14="http://schemas.microsoft.com/office/powerpoint/2010/main" val="76116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PP dựa trên nội dung: </a:t>
                </a:r>
                <a:r>
                  <a:rPr lang="en-US" sz="1200" kern="1200">
                    <a:solidFill>
                      <a:schemeClr val="tx1"/>
                    </a:solidFill>
                    <a:effectLst/>
                    <a:latin typeface="+mn-lt"/>
                    <a:ea typeface="+mn-ea"/>
                    <a:cs typeface="+mn-cs"/>
                  </a:rPr>
                  <a:t>dự đoán chỉ số đánh giá 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của người dùng đó đối với những đối tượng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𝑖</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m:t>
                    </m:r>
                  </m:oMath>
                </a14:m>
                <a:r>
                  <a:rPr lang="en-US" sz="1200" kern="1200">
                    <a:solidFill>
                      <a:schemeClr val="tx1"/>
                    </a:solidFill>
                    <a:effectLst/>
                    <a:latin typeface="+mn-lt"/>
                    <a:ea typeface="+mn-ea"/>
                    <a:cs typeface="+mn-cs"/>
                  </a:rPr>
                  <a:t> tập hợp các đối tượng khác (có đặc điểm tương tự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PP đánh giá độ tương đồng</a:t>
                </a:r>
                <a:r>
                  <a:rPr lang="en-US" sz="1200" b="1" i="1" kern="1200">
                    <a:solidFill>
                      <a:schemeClr val="tx1"/>
                    </a:solidFill>
                    <a:effectLst/>
                    <a:latin typeface="+mn-lt"/>
                    <a:ea typeface="+mn-ea"/>
                    <a:cs typeface="+mn-cs"/>
                  </a:rPr>
                  <a:t>:</a:t>
                </a:r>
                <a:r>
                  <a:rPr lang="en-US" sz="1200" i="1" kern="1200">
                    <a:solidFill>
                      <a:schemeClr val="tx1"/>
                    </a:solidFill>
                    <a:effectLst/>
                    <a:latin typeface="+mn-lt"/>
                    <a:ea typeface="+mn-ea"/>
                    <a:cs typeface="+mn-cs"/>
                  </a:rPr>
                  <a:t> có 2 loại:</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Dựa trên kinh nghiệm:</a:t>
                </a:r>
                <a:r>
                  <a:rPr lang="en-US" sz="1200" kern="1200">
                    <a:solidFill>
                      <a:schemeClr val="tx1"/>
                    </a:solidFill>
                    <a:effectLst/>
                    <a:latin typeface="+mn-lt"/>
                    <a:ea typeface="+mn-ea"/>
                    <a:cs typeface="+mn-cs"/>
                  </a:rPr>
                  <a:t> dự đoán chỉ số đánh giá </a:t>
                </a:r>
                <a:r>
                  <a:rPr lang="en-US" sz="1200" i="1" kern="1200">
                    <a:solidFill>
                      <a:schemeClr val="tx1"/>
                    </a:solidFill>
                    <a:effectLst/>
                    <a:latin typeface="+mn-lt"/>
                    <a:ea typeface="+mn-ea"/>
                    <a:cs typeface="+mn-cs"/>
                  </a:rPr>
                  <a:t>R(u,i) </a:t>
                </a:r>
                <a:r>
                  <a:rPr lang="en-US" sz="1200" kern="1200">
                    <a:solidFill>
                      <a:schemeClr val="tx1"/>
                    </a:solidFill>
                    <a:effectLst/>
                    <a:latin typeface="+mn-lt"/>
                    <a:ea typeface="+mn-ea"/>
                    <a:cs typeface="+mn-cs"/>
                  </a:rPr>
                  <a:t>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trước đây của những người dùng khác (có đặc điểm tương tự với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cùng đối tượng i đó.</a:t>
                </a:r>
              </a:p>
              <a:p>
                <a:r>
                  <a:rPr lang="en-US" sz="1200" b="1" kern="1200">
                    <a:solidFill>
                      <a:schemeClr val="tx1"/>
                    </a:solidFill>
                    <a:effectLst/>
                    <a:latin typeface="+mn-lt"/>
                    <a:ea typeface="+mn-ea"/>
                    <a:cs typeface="+mn-cs"/>
                  </a:rPr>
                  <a:t>Dựa trên mô hình:</a:t>
                </a:r>
                <a:r>
                  <a:rPr lang="en-US" sz="1200" kern="1200">
                    <a:solidFill>
                      <a:schemeClr val="tx1"/>
                    </a:solidFill>
                    <a:effectLst/>
                    <a:latin typeface="+mn-lt"/>
                    <a:ea typeface="+mn-ea"/>
                    <a:cs typeface="+mn-cs"/>
                  </a:rPr>
                  <a:t> dùng các mô hình máy học, các thuật toán phân lớp, gom cụm …</a:t>
                </a:r>
              </a:p>
              <a:p>
                <a:r>
                  <a:rPr lang="en-US" sz="1200" b="1" kern="1200">
                    <a:solidFill>
                      <a:schemeClr val="tx1"/>
                    </a:solidFill>
                    <a:effectLst/>
                    <a:latin typeface="+mn-lt"/>
                    <a:ea typeface="+mn-ea"/>
                    <a:cs typeface="+mn-cs"/>
                  </a:rPr>
                  <a:t>PP lai:</a:t>
                </a:r>
                <a:r>
                  <a:rPr lang="en-US" sz="1200" kern="1200">
                    <a:solidFill>
                      <a:schemeClr val="tx1"/>
                    </a:solidFill>
                    <a:effectLst/>
                    <a:latin typeface="+mn-lt"/>
                    <a:ea typeface="+mn-ea"/>
                    <a:cs typeface="+mn-cs"/>
                  </a:rPr>
                  <a:t> kết hợp 2 PP dựa trên nội dung và dựa trên độ tương đồng.</a:t>
                </a:r>
                <a:endParaRPr lang="en-US"/>
              </a:p>
            </p:txBody>
          </p:sp>
        </mc:Choice>
        <mc:Fallback>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PP dựa trên nội dung: </a:t>
                </a:r>
                <a:r>
                  <a:rPr lang="en-US" sz="1200" kern="1200">
                    <a:solidFill>
                      <a:schemeClr val="tx1"/>
                    </a:solidFill>
                    <a:effectLst/>
                    <a:latin typeface="+mn-lt"/>
                    <a:ea typeface="+mn-ea"/>
                    <a:cs typeface="+mn-cs"/>
                  </a:rPr>
                  <a:t>dự đoán chỉ số đánh giá 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của người dùng đó đối với những đối tượng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tập hợp các đối tượng khác (có đặc điểm tương tự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PP đánh giá độ tương đồng</a:t>
                </a:r>
                <a:r>
                  <a:rPr lang="en-US" sz="1200" b="1" i="1" kern="1200">
                    <a:solidFill>
                      <a:schemeClr val="tx1"/>
                    </a:solidFill>
                    <a:effectLst/>
                    <a:latin typeface="+mn-lt"/>
                    <a:ea typeface="+mn-ea"/>
                    <a:cs typeface="+mn-cs"/>
                  </a:rPr>
                  <a:t>:</a:t>
                </a:r>
                <a:r>
                  <a:rPr lang="en-US" sz="1200" i="1" kern="1200">
                    <a:solidFill>
                      <a:schemeClr val="tx1"/>
                    </a:solidFill>
                    <a:effectLst/>
                    <a:latin typeface="+mn-lt"/>
                    <a:ea typeface="+mn-ea"/>
                    <a:cs typeface="+mn-cs"/>
                  </a:rPr>
                  <a:t> có 2 loại:</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Dựa trên kinh nghiệm:</a:t>
                </a:r>
                <a:r>
                  <a:rPr lang="en-US" sz="1200" kern="1200">
                    <a:solidFill>
                      <a:schemeClr val="tx1"/>
                    </a:solidFill>
                    <a:effectLst/>
                    <a:latin typeface="+mn-lt"/>
                    <a:ea typeface="+mn-ea"/>
                    <a:cs typeface="+mn-cs"/>
                  </a:rPr>
                  <a:t> dự đoán chỉ số đánh giá </a:t>
                </a:r>
                <a:r>
                  <a:rPr lang="en-US" sz="1200" i="1" kern="1200">
                    <a:solidFill>
                      <a:schemeClr val="tx1"/>
                    </a:solidFill>
                    <a:effectLst/>
                    <a:latin typeface="+mn-lt"/>
                    <a:ea typeface="+mn-ea"/>
                    <a:cs typeface="+mn-cs"/>
                  </a:rPr>
                  <a:t>R(u,i) </a:t>
                </a:r>
                <a:r>
                  <a:rPr lang="en-US" sz="1200" kern="1200">
                    <a:solidFill>
                      <a:schemeClr val="tx1"/>
                    </a:solidFill>
                    <a:effectLst/>
                    <a:latin typeface="+mn-lt"/>
                    <a:ea typeface="+mn-ea"/>
                    <a:cs typeface="+mn-cs"/>
                  </a:rPr>
                  <a:t>của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đối tượng </a:t>
                </a:r>
                <a:r>
                  <a:rPr lang="en-US" sz="1200" i="1" kern="1200">
                    <a:solidFill>
                      <a:schemeClr val="tx1"/>
                    </a:solidFill>
                    <a:effectLst/>
                    <a:latin typeface="+mn-lt"/>
                    <a:ea typeface="+mn-ea"/>
                    <a:cs typeface="+mn-cs"/>
                  </a:rPr>
                  <a:t>i</a:t>
                </a:r>
                <a:r>
                  <a:rPr lang="en-US" sz="1200" kern="1200">
                    <a:solidFill>
                      <a:schemeClr val="tx1"/>
                    </a:solidFill>
                    <a:effectLst/>
                    <a:latin typeface="+mn-lt"/>
                    <a:ea typeface="+mn-ea"/>
                    <a:cs typeface="+mn-cs"/>
                  </a:rPr>
                  <a:t> dựa vào những chỉ số dự đoán trước đây của những người dùng khác (có đặc điểm tương tự với người dùng </a:t>
                </a:r>
                <a:r>
                  <a:rPr lang="en-US" sz="1200" i="1" kern="1200">
                    <a:solidFill>
                      <a:schemeClr val="tx1"/>
                    </a:solidFill>
                    <a:effectLst/>
                    <a:latin typeface="+mn-lt"/>
                    <a:ea typeface="+mn-ea"/>
                    <a:cs typeface="+mn-cs"/>
                  </a:rPr>
                  <a:t>u</a:t>
                </a:r>
                <a:r>
                  <a:rPr lang="en-US" sz="1200" kern="1200">
                    <a:solidFill>
                      <a:schemeClr val="tx1"/>
                    </a:solidFill>
                    <a:effectLst/>
                    <a:latin typeface="+mn-lt"/>
                    <a:ea typeface="+mn-ea"/>
                    <a:cs typeface="+mn-cs"/>
                  </a:rPr>
                  <a:t>) đối với cùng đối tượng i đó.</a:t>
                </a:r>
              </a:p>
              <a:p>
                <a:r>
                  <a:rPr lang="en-US" sz="1200" b="1" kern="1200">
                    <a:solidFill>
                      <a:schemeClr val="tx1"/>
                    </a:solidFill>
                    <a:effectLst/>
                    <a:latin typeface="+mn-lt"/>
                    <a:ea typeface="+mn-ea"/>
                    <a:cs typeface="+mn-cs"/>
                  </a:rPr>
                  <a:t>Dựa trên mô hình:</a:t>
                </a:r>
                <a:r>
                  <a:rPr lang="en-US" sz="1200" kern="1200">
                    <a:solidFill>
                      <a:schemeClr val="tx1"/>
                    </a:solidFill>
                    <a:effectLst/>
                    <a:latin typeface="+mn-lt"/>
                    <a:ea typeface="+mn-ea"/>
                    <a:cs typeface="+mn-cs"/>
                  </a:rPr>
                  <a:t> dùng các mô hình máy học, các thuật toán phân lớp, gom cụm …</a:t>
                </a:r>
              </a:p>
              <a:p>
                <a:r>
                  <a:rPr lang="en-US" sz="1200" b="1" kern="1200">
                    <a:solidFill>
                      <a:schemeClr val="tx1"/>
                    </a:solidFill>
                    <a:effectLst/>
                    <a:latin typeface="+mn-lt"/>
                    <a:ea typeface="+mn-ea"/>
                    <a:cs typeface="+mn-cs"/>
                  </a:rPr>
                  <a:t>PP lai:</a:t>
                </a:r>
                <a:r>
                  <a:rPr lang="en-US" sz="1200" kern="1200">
                    <a:solidFill>
                      <a:schemeClr val="tx1"/>
                    </a:solidFill>
                    <a:effectLst/>
                    <a:latin typeface="+mn-lt"/>
                    <a:ea typeface="+mn-ea"/>
                    <a:cs typeface="+mn-cs"/>
                  </a:rPr>
                  <a:t> kết hợp 2 PP dựa trên nội dung và dựa trên độ tương đồng.</a:t>
                </a:r>
                <a:endParaRPr lang="en-US"/>
              </a:p>
            </p:txBody>
          </p:sp>
        </mc:Fallback>
      </mc:AlternateContent>
      <p:sp>
        <p:nvSpPr>
          <p:cNvPr id="4" name="Slide Number Placeholder 3"/>
          <p:cNvSpPr>
            <a:spLocks noGrp="1"/>
          </p:cNvSpPr>
          <p:nvPr>
            <p:ph type="sldNum" sz="quarter" idx="10"/>
          </p:nvPr>
        </p:nvSpPr>
        <p:spPr/>
        <p:txBody>
          <a:bodyPr/>
          <a:lstStyle/>
          <a:p>
            <a:fld id="{822132F6-B34F-448F-8B73-DEEE97952891}" type="slidenum">
              <a:rPr lang="en-US" smtClean="0"/>
              <a:t>9</a:t>
            </a:fld>
            <a:endParaRPr lang="en-US"/>
          </a:p>
        </p:txBody>
      </p:sp>
    </p:spTree>
    <p:extLst>
      <p:ext uri="{BB962C8B-B14F-4D97-AF65-F5344CB8AC3E}">
        <p14:creationId xmlns:p14="http://schemas.microsoft.com/office/powerpoint/2010/main" val="933669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 Khác với PP 2 chiều (người dùng và đối tượng). PP nhiều chiều quan tâm thêm đến các chiều ngữ cảnh.</a:t>
            </a:r>
          </a:p>
          <a:p>
            <a:pPr marL="171450" lvl="0" indent="-171450">
              <a:buFontTx/>
              <a:buChar char="-"/>
            </a:pPr>
            <a:r>
              <a:rPr lang="en-US" sz="1200" i="1" kern="1200" smtClean="0">
                <a:solidFill>
                  <a:schemeClr val="tx1"/>
                </a:solidFill>
                <a:effectLst/>
                <a:latin typeface="+mn-lt"/>
                <a:ea typeface="+mn-ea"/>
                <a:cs typeface="+mn-cs"/>
              </a:rPr>
              <a:t>Thông tin ngữ cảnh là những thông tin có thể mô tả được hoàn cảnh của một thực thể. </a:t>
            </a:r>
          </a:p>
          <a:p>
            <a:pPr marL="171450" lvl="0" indent="-171450">
              <a:buFontTx/>
              <a:buChar char="-"/>
            </a:pPr>
            <a:r>
              <a:rPr lang="en-US" sz="1200" i="1" kern="1200" smtClean="0">
                <a:solidFill>
                  <a:schemeClr val="tx1"/>
                </a:solidFill>
                <a:effectLst/>
                <a:latin typeface="+mn-lt"/>
                <a:ea typeface="+mn-ea"/>
                <a:cs typeface="+mn-cs"/>
              </a:rPr>
              <a:t>VD</a:t>
            </a:r>
            <a:r>
              <a:rPr lang="en-US" sz="1200" kern="1200" smtClean="0">
                <a:solidFill>
                  <a:schemeClr val="tx1"/>
                </a:solidFill>
                <a:effectLst/>
                <a:latin typeface="+mn-lt"/>
                <a:ea typeface="+mn-ea"/>
                <a:cs typeface="+mn-cs"/>
              </a:rPr>
              <a:t> </a:t>
            </a:r>
            <a:r>
              <a:rPr lang="en-US" sz="1200" i="1" kern="1200" smtClean="0">
                <a:solidFill>
                  <a:schemeClr val="tx1"/>
                </a:solidFill>
                <a:effectLst/>
                <a:latin typeface="+mn-lt"/>
                <a:ea typeface="+mn-ea"/>
                <a:cs typeface="+mn-cs"/>
              </a:rPr>
              <a:t>Những thông tin ngữ cảnh (thời gian, thời tiết, tâm trạng, bạn đồng hành …) có ảnh hưởng đến đánh giá của người dùng.</a:t>
            </a:r>
            <a:endParaRPr lang="en-US" sz="1200" kern="1200" smtClean="0">
              <a:solidFill>
                <a:schemeClr val="tx1"/>
              </a:solidFill>
              <a:effectLst/>
              <a:latin typeface="+mn-lt"/>
              <a:ea typeface="+mn-ea"/>
              <a:cs typeface="+mn-cs"/>
            </a:endParaRPr>
          </a:p>
          <a:p>
            <a:r>
              <a:rPr lang="en-US" sz="1200" i="1" kern="1200" smtClean="0">
                <a:solidFill>
                  <a:schemeClr val="tx1"/>
                </a:solidFill>
                <a:effectLst/>
                <a:latin typeface="+mn-lt"/>
                <a:ea typeface="+mn-ea"/>
                <a:cs typeface="+mn-cs"/>
              </a:rPr>
              <a:t>Nói ví dụ blah blah blah</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10</a:t>
            </a:fld>
            <a:endParaRPr lang="en-US"/>
          </a:p>
        </p:txBody>
      </p:sp>
    </p:spTree>
    <p:extLst>
      <p:ext uri="{BB962C8B-B14F-4D97-AF65-F5344CB8AC3E}">
        <p14:creationId xmlns:p14="http://schemas.microsoft.com/office/powerpoint/2010/main" val="303501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VD không gian khuyến nghị 3 chiều (users, items, time), ta có khối lập phương chứa các chỉ số đánh giá. </a:t>
            </a:r>
          </a:p>
          <a:p>
            <a:pPr lvl="0"/>
            <a:r>
              <a:rPr lang="en-US" sz="1200" kern="1200" smtClean="0">
                <a:solidFill>
                  <a:schemeClr val="tx1"/>
                </a:solidFill>
                <a:effectLst/>
                <a:latin typeface="+mn-lt"/>
                <a:ea typeface="+mn-ea"/>
                <a:cs typeface="+mn-cs"/>
              </a:rPr>
              <a:t>Giải thích R(101,7,1)</a:t>
            </a:r>
          </a:p>
          <a:p>
            <a:pPr lvl="0"/>
            <a:r>
              <a:rPr lang="en-US" sz="1200" kern="1200" smtClean="0">
                <a:solidFill>
                  <a:schemeClr val="tx1"/>
                </a:solidFill>
                <a:effectLst/>
                <a:latin typeface="+mn-lt"/>
                <a:ea typeface="+mn-ea"/>
                <a:cs typeface="+mn-cs"/>
              </a:rPr>
              <a:t>Có những ô còn trống (do người dùng chưa đánh giá trong điều kiện thời gian đó) cần được dự đoán.</a:t>
            </a:r>
          </a:p>
          <a:p>
            <a:r>
              <a:rPr lang="en-US" sz="1200" kern="1200" smtClean="0">
                <a:solidFill>
                  <a:schemeClr val="tx1"/>
                </a:solidFill>
                <a:effectLst/>
                <a:latin typeface="+mn-lt"/>
                <a:ea typeface="+mn-ea"/>
                <a:cs typeface="+mn-cs"/>
                <a:sym typeface="Wingdings"/>
              </a:rPr>
              <a:t></a:t>
            </a:r>
            <a:r>
              <a:rPr lang="en-US" sz="1200" kern="1200" smtClean="0">
                <a:solidFill>
                  <a:schemeClr val="tx1"/>
                </a:solidFill>
                <a:effectLst/>
                <a:latin typeface="+mn-lt"/>
                <a:ea typeface="+mn-ea"/>
                <a:cs typeface="+mn-cs"/>
              </a:rPr>
              <a:t> Và thuật toán khuyến nghị nhóm xây dựng là khuyến nghị trong không gian nhiều chiều sẽ được trình bày ở phần tiếp theo.</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11</a:t>
            </a:fld>
            <a:endParaRPr lang="en-US"/>
          </a:p>
        </p:txBody>
      </p:sp>
    </p:spTree>
    <p:extLst>
      <p:ext uri="{BB962C8B-B14F-4D97-AF65-F5344CB8AC3E}">
        <p14:creationId xmlns:p14="http://schemas.microsoft.com/office/powerpoint/2010/main" val="4042424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Với PP nhiều chiều, người ta chia làm 3 loại:</a:t>
            </a:r>
          </a:p>
          <a:p>
            <a:r>
              <a:rPr lang="en-US" sz="1200" kern="1200" smtClean="0">
                <a:solidFill>
                  <a:schemeClr val="tx1"/>
                </a:solidFill>
                <a:effectLst/>
                <a:latin typeface="+mn-lt"/>
                <a:ea typeface="+mn-ea"/>
                <a:cs typeface="+mn-cs"/>
              </a:rPr>
              <a:t>(a): chọn lọc không gian dữ liệu tương ứng với điều kiện ngữ cảnh được chọn, khi đó ta được ma trận 2 chiều (Users x Items) chứa những chỉ số dự đoán ứng với điều kiện ngữ cảnh trên. Bài toán trở về 2 chiều.</a:t>
            </a:r>
          </a:p>
          <a:p>
            <a:r>
              <a:rPr lang="en-US" sz="1200" kern="1200" smtClean="0">
                <a:solidFill>
                  <a:schemeClr val="tx1"/>
                </a:solidFill>
                <a:effectLst/>
                <a:latin typeface="+mn-lt"/>
                <a:ea typeface="+mn-ea"/>
                <a:cs typeface="+mn-cs"/>
              </a:rPr>
              <a:t>(b): phớt lờ những điều kiện ngữ cảnh ban đầu, xem như không gian khuyến nghị ở đây là 2 chiều. Sau khi gợi ý các đối tượng, lọc ra những đối tượng phù hợp với điều kiện ngữ cảnh được xem xét.</a:t>
            </a:r>
          </a:p>
          <a:p>
            <a:r>
              <a:rPr lang="en-US" sz="1200" kern="1200" smtClean="0">
                <a:solidFill>
                  <a:schemeClr val="tx1"/>
                </a:solidFill>
                <a:effectLst/>
                <a:latin typeface="+mn-lt"/>
                <a:ea typeface="+mn-ea"/>
                <a:cs typeface="+mn-cs"/>
              </a:rPr>
              <a:t>(c): xây dựng những mô hình dự đoán sử dụng các điều kiện ngữ cảnh ngay lúc dự đoán chỉ số đánh giá. Chứ điều kiện ngữ cảnh ở đây không chỉ dùng ở các bước lọc như (a) và (b).</a:t>
            </a:r>
            <a:endParaRPr lang="en-US"/>
          </a:p>
        </p:txBody>
      </p:sp>
      <p:sp>
        <p:nvSpPr>
          <p:cNvPr id="4" name="Slide Number Placeholder 3"/>
          <p:cNvSpPr>
            <a:spLocks noGrp="1"/>
          </p:cNvSpPr>
          <p:nvPr>
            <p:ph type="sldNum" sz="quarter" idx="10"/>
          </p:nvPr>
        </p:nvSpPr>
        <p:spPr/>
        <p:txBody>
          <a:bodyPr/>
          <a:lstStyle/>
          <a:p>
            <a:fld id="{822132F6-B34F-448F-8B73-DEEE97952891}" type="slidenum">
              <a:rPr lang="en-US" smtClean="0"/>
              <a:t>13</a:t>
            </a:fld>
            <a:endParaRPr lang="en-US"/>
          </a:p>
        </p:txBody>
      </p:sp>
    </p:spTree>
    <p:extLst>
      <p:ext uri="{BB962C8B-B14F-4D97-AF65-F5344CB8AC3E}">
        <p14:creationId xmlns:p14="http://schemas.microsoft.com/office/powerpoint/2010/main" val="2633745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1066800" y="4648200"/>
            <a:ext cx="7543800" cy="838200"/>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r">
              <a:defRPr sz="5400"/>
            </a:lvl1pPr>
          </a:lstStyle>
          <a:p>
            <a:pPr lvl="0"/>
            <a:r>
              <a:rPr lang="en-US" noProof="0" smtClean="0"/>
              <a:t>Click to edit Master title style</a:t>
            </a:r>
          </a:p>
        </p:txBody>
      </p:sp>
      <p:sp>
        <p:nvSpPr>
          <p:cNvPr id="3075" name="Rectangle 3"/>
          <p:cNvSpPr>
            <a:spLocks noGrp="1" noChangeArrowheads="1"/>
          </p:cNvSpPr>
          <p:nvPr>
            <p:ph type="subTitle" idx="1"/>
          </p:nvPr>
        </p:nvSpPr>
        <p:spPr bwMode="gray">
          <a:xfrm>
            <a:off x="3429000" y="4267200"/>
            <a:ext cx="5181600" cy="457200"/>
          </a:xfrm>
        </p:spPr>
        <p:txBody>
          <a:bodyPr/>
          <a:lstStyle>
            <a:lvl1pPr marL="0" indent="0" algn="r">
              <a:buFont typeface="Wingdings" pitchFamily="2" charset="2"/>
              <a:buNone/>
              <a:defRPr sz="2400"/>
            </a:lvl1pPr>
          </a:lstStyle>
          <a:p>
            <a:pPr lvl="0"/>
            <a:r>
              <a:rPr lang="en-US" noProof="0" smtClean="0"/>
              <a:t>Click to edit Master subtitle style</a:t>
            </a:r>
          </a:p>
        </p:txBody>
      </p:sp>
      <p:sp>
        <p:nvSpPr>
          <p:cNvPr id="3076" name="Rectangle 4"/>
          <p:cNvSpPr>
            <a:spLocks noGrp="1" noChangeArrowheads="1"/>
          </p:cNvSpPr>
          <p:nvPr>
            <p:ph type="dt" sz="half" idx="2"/>
          </p:nvPr>
        </p:nvSpPr>
        <p:spPr bwMode="gray">
          <a:xfrm>
            <a:off x="457200" y="6477000"/>
            <a:ext cx="1371600" cy="152400"/>
          </a:xfrm>
        </p:spPr>
        <p:txBody>
          <a:bodyPr/>
          <a:lstStyle>
            <a:lvl1pPr>
              <a:defRPr/>
            </a:lvl1pPr>
          </a:lstStyle>
          <a:p>
            <a:endParaRPr lang="en-US"/>
          </a:p>
        </p:txBody>
      </p:sp>
      <p:sp>
        <p:nvSpPr>
          <p:cNvPr id="3078" name="Rectangle 6"/>
          <p:cNvSpPr>
            <a:spLocks noGrp="1" noChangeArrowheads="1"/>
          </p:cNvSpPr>
          <p:nvPr>
            <p:ph type="sldNum" sz="quarter" idx="4"/>
          </p:nvPr>
        </p:nvSpPr>
        <p:spPr bwMode="gray">
          <a:xfrm>
            <a:off x="1828800" y="6477000"/>
            <a:ext cx="838200" cy="152400"/>
          </a:xfrm>
        </p:spPr>
        <p:txBody>
          <a:bodyPr/>
          <a:lstStyle>
            <a:lvl1pPr>
              <a:defRPr/>
            </a:lvl1pPr>
          </a:lstStyle>
          <a:p>
            <a:fld id="{A557F3D1-8D74-444E-8A8A-ECD70740605E}" type="slidenum">
              <a:rPr lang="en-US"/>
              <a:pPr/>
              <a:t>‹#›</a:t>
            </a:fld>
            <a:endParaRPr lang="en-US"/>
          </a:p>
        </p:txBody>
      </p:sp>
      <p:sp>
        <p:nvSpPr>
          <p:cNvPr id="3099" name="Line 27"/>
          <p:cNvSpPr>
            <a:spLocks noChangeShapeType="1"/>
          </p:cNvSpPr>
          <p:nvPr/>
        </p:nvSpPr>
        <p:spPr bwMode="gray">
          <a:xfrm>
            <a:off x="444500" y="6375400"/>
            <a:ext cx="5257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5"/>
          <p:cNvSpPr>
            <a:spLocks noGrp="1" noChangeArrowheads="1"/>
          </p:cNvSpPr>
          <p:nvPr>
            <p:ph type="ftr" sz="quarter" idx="3"/>
          </p:nvPr>
        </p:nvSpPr>
        <p:spPr bwMode="auto">
          <a:xfrm>
            <a:off x="5715000" y="6221412"/>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9FB85D1-D0F0-41DD-A956-643097DDA814}"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08824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6700"/>
            <a:ext cx="2057400" cy="6134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6700"/>
            <a:ext cx="6019800" cy="6134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CB2B9C-7ACF-4D79-AF7C-4A4CA10E13FA}"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213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http://www.uit.edu.vn</a:t>
            </a:r>
            <a:endParaRPr lang="en-US"/>
          </a:p>
        </p:txBody>
      </p:sp>
      <p:sp>
        <p:nvSpPr>
          <p:cNvPr id="6" name="Slide Number Placeholder 5"/>
          <p:cNvSpPr>
            <a:spLocks noGrp="1"/>
          </p:cNvSpPr>
          <p:nvPr>
            <p:ph type="sldNum" sz="quarter" idx="12"/>
          </p:nvPr>
        </p:nvSpPr>
        <p:spPr/>
        <p:txBody>
          <a:bodyPr/>
          <a:lstStyle>
            <a:lvl1pPr>
              <a:defRPr/>
            </a:lvl1pPr>
          </a:lstStyle>
          <a:p>
            <a:fld id="{845E3117-1AE7-4ACC-839B-C69B4E3F6E58}" type="slidenum">
              <a:rPr lang="en-US"/>
              <a:pPr/>
              <a:t>‹#›</a:t>
            </a:fld>
            <a:endParaRPr lang="en-US"/>
          </a:p>
        </p:txBody>
      </p:sp>
    </p:spTree>
    <p:extLst>
      <p:ext uri="{BB962C8B-B14F-4D97-AF65-F5344CB8AC3E}">
        <p14:creationId xmlns:p14="http://schemas.microsoft.com/office/powerpoint/2010/main" val="21462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88CB06-C38E-454F-B932-4DDABA862387}" type="slidenum">
              <a:rPr lang="en-US"/>
              <a:pPr/>
              <a:t>‹#›</a:t>
            </a:fld>
            <a:endParaRPr lang="en-US"/>
          </a:p>
        </p:txBody>
      </p:sp>
      <p:sp>
        <p:nvSpPr>
          <p:cNvPr id="7"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40208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FEA446-2F36-4C8C-9C0B-AE3BB5AC2133}"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66438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78D7A02-9E33-47F6-B66F-41C4B4A93D4A}" type="slidenum">
              <a:rPr lang="en-US"/>
              <a:pPr/>
              <a:t>‹#›</a:t>
            </a:fld>
            <a:endParaRPr lang="en-US"/>
          </a:p>
        </p:txBody>
      </p:sp>
      <p:sp>
        <p:nvSpPr>
          <p:cNvPr id="10"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44050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7767B3E-DD85-4BA0-B6F8-040D873244A5}" type="slidenum">
              <a:rPr lang="en-US"/>
              <a:pPr/>
              <a:t>‹#›</a:t>
            </a:fld>
            <a:endParaRPr lang="en-US"/>
          </a:p>
        </p:txBody>
      </p:sp>
      <p:sp>
        <p:nvSpPr>
          <p:cNvPr id="6"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926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23CBEE3-1AE9-4D6C-993B-527A8F067DBC}" type="slidenum">
              <a:rPr lang="en-US"/>
              <a:pPr/>
              <a:t>‹#›</a:t>
            </a:fld>
            <a:endParaRPr lang="en-US"/>
          </a:p>
        </p:txBody>
      </p:sp>
      <p:sp>
        <p:nvSpPr>
          <p:cNvPr id="5"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101373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0EF72CC-CB2E-4D20-B91E-0AA8524F287D}"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322098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432F55D-BE96-4F61-8300-CB46F6AFDB17}" type="slidenum">
              <a:rPr lang="en-US"/>
              <a:pPr/>
              <a:t>‹#›</a:t>
            </a:fld>
            <a:endParaRPr lang="en-US"/>
          </a:p>
        </p:txBody>
      </p:sp>
      <p:sp>
        <p:nvSpPr>
          <p:cNvPr id="8" name="Footer Placeholder 4"/>
          <p:cNvSpPr>
            <a:spLocks noGrp="1"/>
          </p:cNvSpPr>
          <p:nvPr>
            <p:ph type="ftr" sz="quarter" idx="11"/>
          </p:nvPr>
        </p:nvSpPr>
        <p:spPr>
          <a:xfrm>
            <a:off x="6019800" y="6397625"/>
            <a:ext cx="1790700" cy="307975"/>
          </a:xfrm>
        </p:spPr>
        <p:txBody>
          <a:bodyPr/>
          <a:lstStyle>
            <a:lvl1pPr>
              <a:defRPr/>
            </a:lvl1pPr>
          </a:lstStyle>
          <a:p>
            <a:r>
              <a:rPr lang="en-US" smtClean="0"/>
              <a:t>http://www.uit.edu.vn</a:t>
            </a:r>
            <a:endParaRPr lang="en-US"/>
          </a:p>
        </p:txBody>
      </p:sp>
    </p:spTree>
    <p:extLst>
      <p:ext uri="{BB962C8B-B14F-4D97-AF65-F5344CB8AC3E}">
        <p14:creationId xmlns:p14="http://schemas.microsoft.com/office/powerpoint/2010/main" val="22570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
          <a:xfrm>
            <a:off x="457200" y="266700"/>
            <a:ext cx="727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279400" y="6515100"/>
            <a:ext cx="1219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9" name="Rectangle 5"/>
          <p:cNvSpPr>
            <a:spLocks noGrp="1" noChangeArrowheads="1"/>
          </p:cNvSpPr>
          <p:nvPr>
            <p:ph type="ftr" sz="quarter" idx="3"/>
          </p:nvPr>
        </p:nvSpPr>
        <p:spPr bwMode="auto">
          <a:xfrm>
            <a:off x="6019800" y="6397625"/>
            <a:ext cx="1790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smtClean="0"/>
              <a:t>http://www.uit.edu.vn</a:t>
            </a:r>
            <a:endParaRPr lang="en-US"/>
          </a:p>
        </p:txBody>
      </p:sp>
      <p:sp>
        <p:nvSpPr>
          <p:cNvPr id="1030" name="Rectangle 6"/>
          <p:cNvSpPr>
            <a:spLocks noGrp="1" noChangeArrowheads="1"/>
          </p:cNvSpPr>
          <p:nvPr>
            <p:ph type="sldNum" sz="quarter" idx="4"/>
          </p:nvPr>
        </p:nvSpPr>
        <p:spPr bwMode="auto">
          <a:xfrm>
            <a:off x="1498600" y="65151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4DF6EF32-F62F-4E88-84E6-506F77E74492}" type="slidenum">
              <a:rPr lang="en-US"/>
              <a:pPr/>
              <a:t>‹#›</a:t>
            </a:fld>
            <a:endParaRPr lang="en-US"/>
          </a:p>
        </p:txBody>
      </p:sp>
      <p:sp>
        <p:nvSpPr>
          <p:cNvPr id="1027" name="Rectangle 3"/>
          <p:cNvSpPr>
            <a:spLocks noGrp="1" noChangeArrowheads="1"/>
          </p:cNvSpPr>
          <p:nvPr>
            <p:ph type="body" idx="1"/>
          </p:nvPr>
        </p:nvSpPr>
        <p:spPr bwMode="auto">
          <a:xfrm>
            <a:off x="533400" y="12192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7" name="Line 33"/>
          <p:cNvSpPr>
            <a:spLocks noChangeShapeType="1"/>
          </p:cNvSpPr>
          <p:nvPr/>
        </p:nvSpPr>
        <p:spPr bwMode="auto">
          <a:xfrm>
            <a:off x="304800" y="6553200"/>
            <a:ext cx="57150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5800" y="5987375"/>
            <a:ext cx="762000" cy="79442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200" algn="l" rtl="0" eaLnBrk="1" fontAlgn="base" hangingPunct="1">
        <a:spcBef>
          <a:spcPct val="0"/>
        </a:spcBef>
        <a:spcAft>
          <a:spcPct val="0"/>
        </a:spcAft>
        <a:defRPr sz="3600" b="1">
          <a:solidFill>
            <a:schemeClr val="tx1"/>
          </a:solidFill>
          <a:latin typeface="Arial" charset="0"/>
        </a:defRPr>
      </a:lvl6pPr>
      <a:lvl7pPr marL="914400" algn="l" rtl="0" eaLnBrk="1" fontAlgn="base" hangingPunct="1">
        <a:spcBef>
          <a:spcPct val="0"/>
        </a:spcBef>
        <a:spcAft>
          <a:spcPct val="0"/>
        </a:spcAft>
        <a:defRPr sz="3600" b="1">
          <a:solidFill>
            <a:schemeClr val="tx1"/>
          </a:solidFill>
          <a:latin typeface="Arial" charset="0"/>
        </a:defRPr>
      </a:lvl7pPr>
      <a:lvl8pPr marL="1371600" algn="l" rtl="0" eaLnBrk="1" fontAlgn="base" hangingPunct="1">
        <a:spcBef>
          <a:spcPct val="0"/>
        </a:spcBef>
        <a:spcAft>
          <a:spcPct val="0"/>
        </a:spcAft>
        <a:defRPr sz="3600" b="1">
          <a:solidFill>
            <a:schemeClr val="tx1"/>
          </a:solidFill>
          <a:latin typeface="Arial" charset="0"/>
        </a:defRPr>
      </a:lvl8pPr>
      <a:lvl9pPr marL="1828800" algn="l"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SzPct val="115000"/>
        <a:buFont typeface="Wingdings"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17.png"/><Relationship Id="rId5" Type="http://schemas.openxmlformats.org/officeDocument/2006/relationships/image" Target="../media/image20.jpeg"/><Relationship Id="rId10" Type="http://schemas.openxmlformats.org/officeDocument/2006/relationships/image" Target="../media/image16.png"/><Relationship Id="rId4" Type="http://schemas.openxmlformats.org/officeDocument/2006/relationships/image" Target="../media/image19.jpe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038600"/>
            <a:ext cx="7543800" cy="838200"/>
          </a:xfrm>
        </p:spPr>
        <p:txBody>
          <a:bodyPr/>
          <a:lstStyle/>
          <a:p>
            <a:r>
              <a:rPr lang="en-US" sz="2800" smtClean="0"/>
              <a:t>ỨNG DỤNG </a:t>
            </a:r>
            <a:r>
              <a:rPr lang="en-US" sz="2800"/>
              <a:t>HỖ TRỢ KHÁCH DU LỊCH </a:t>
            </a:r>
            <a:r>
              <a:rPr lang="en-US" sz="2800" smtClean="0"/>
              <a:t>TRÊN </a:t>
            </a:r>
            <a:r>
              <a:rPr lang="en-US" sz="2800"/>
              <a:t>ANDROID</a:t>
            </a:r>
          </a:p>
        </p:txBody>
      </p:sp>
      <p:sp>
        <p:nvSpPr>
          <p:cNvPr id="3" name="Subtitle 2"/>
          <p:cNvSpPr>
            <a:spLocks noGrp="1"/>
          </p:cNvSpPr>
          <p:nvPr>
            <p:ph type="subTitle" idx="1"/>
          </p:nvPr>
        </p:nvSpPr>
        <p:spPr>
          <a:xfrm>
            <a:off x="4038600" y="5105400"/>
            <a:ext cx="5181600" cy="457200"/>
          </a:xfrm>
        </p:spPr>
        <p:txBody>
          <a:bodyPr/>
          <a:lstStyle/>
          <a:p>
            <a:pPr algn="ctr"/>
            <a:r>
              <a:rPr lang="en-US" sz="1600" i="1" u="sng" smtClean="0">
                <a:solidFill>
                  <a:schemeClr val="tx1"/>
                </a:solidFill>
              </a:rPr>
              <a:t>Nhóm SV thực hiện:</a:t>
            </a:r>
          </a:p>
          <a:p>
            <a:pPr algn="ctr"/>
            <a:r>
              <a:rPr lang="en-US" sz="1600" smtClean="0">
                <a:solidFill>
                  <a:schemeClr val="tx1"/>
                </a:solidFill>
              </a:rPr>
              <a:t>Nguyễn Minh Hiếu – 07520117</a:t>
            </a:r>
          </a:p>
          <a:p>
            <a:pPr algn="ctr"/>
            <a:r>
              <a:rPr lang="en-US" sz="1600" smtClean="0">
                <a:solidFill>
                  <a:schemeClr val="tx1"/>
                </a:solidFill>
              </a:rPr>
              <a:t>Lê Trọng Hiếu - 07520119</a:t>
            </a:r>
            <a:endParaRPr lang="en-US" sz="1600">
              <a:solidFill>
                <a:schemeClr val="tx1"/>
              </a:solidFill>
            </a:endParaRPr>
          </a:p>
        </p:txBody>
      </p:sp>
      <p:sp>
        <p:nvSpPr>
          <p:cNvPr id="4" name="Footer Placeholder 3"/>
          <p:cNvSpPr>
            <a:spLocks noGrp="1"/>
          </p:cNvSpPr>
          <p:nvPr>
            <p:ph type="ftr" sz="quarter" idx="3"/>
          </p:nvPr>
        </p:nvSpPr>
        <p:spPr/>
        <p:txBody>
          <a:bodyPr/>
          <a:lstStyle/>
          <a:p>
            <a:r>
              <a:rPr lang="en-US" smtClean="0"/>
              <a:t>http://www.uit.edu.vn</a:t>
            </a:r>
            <a:endParaRPr lang="en-US"/>
          </a:p>
        </p:txBody>
      </p:sp>
      <p:sp>
        <p:nvSpPr>
          <p:cNvPr id="5" name="Subtitle 2"/>
          <p:cNvSpPr txBox="1">
            <a:spLocks/>
          </p:cNvSpPr>
          <p:nvPr/>
        </p:nvSpPr>
        <p:spPr bwMode="gray">
          <a:xfrm>
            <a:off x="-609600" y="5105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tx2"/>
              </a:buClr>
              <a:buSzPct val="115000"/>
              <a:buFont typeface="Wingdings" pitchFamily="2" charset="2"/>
              <a:buNone/>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sz="1600" i="1" u="sng" smtClean="0">
                <a:solidFill>
                  <a:schemeClr val="tx1"/>
                </a:solidFill>
              </a:rPr>
              <a:t>GV hướng dẫn:</a:t>
            </a:r>
            <a:r>
              <a:rPr lang="en-US" sz="1600" u="sng" smtClean="0">
                <a:solidFill>
                  <a:schemeClr val="tx1"/>
                </a:solidFill>
              </a:rPr>
              <a:t> </a:t>
            </a:r>
          </a:p>
          <a:p>
            <a:pPr algn="ctr"/>
            <a:r>
              <a:rPr lang="en-US" sz="1600" smtClean="0">
                <a:solidFill>
                  <a:schemeClr val="tx1"/>
                </a:solidFill>
              </a:rPr>
              <a:t>ThS. Huỳnh Hữu Việt</a:t>
            </a:r>
            <a:endParaRPr lang="en-US" sz="1600">
              <a:solidFill>
                <a:schemeClr val="tx1"/>
              </a:solidFill>
            </a:endParaRPr>
          </a:p>
        </p:txBody>
      </p:sp>
      <p:sp>
        <p:nvSpPr>
          <p:cNvPr id="6" name="TextBox 5"/>
          <p:cNvSpPr txBox="1"/>
          <p:nvPr/>
        </p:nvSpPr>
        <p:spPr>
          <a:xfrm>
            <a:off x="333641" y="6412468"/>
            <a:ext cx="5533759" cy="369332"/>
          </a:xfrm>
          <a:prstGeom prst="rect">
            <a:avLst/>
          </a:prstGeom>
          <a:noFill/>
        </p:spPr>
        <p:txBody>
          <a:bodyPr wrap="none" rtlCol="0">
            <a:spAutoFit/>
          </a:bodyPr>
          <a:lstStyle/>
          <a:p>
            <a:r>
              <a:rPr lang="en-US" smtClean="0"/>
              <a:t>Trường ĐH Công Nghệ Thông Tin – ĐHQG TP.HCM</a:t>
            </a:r>
            <a:endParaRPr lang="en-US"/>
          </a:p>
        </p:txBody>
      </p:sp>
      <p:sp>
        <p:nvSpPr>
          <p:cNvPr id="7" name="Slide Number Placeholder 6"/>
          <p:cNvSpPr>
            <a:spLocks noGrp="1"/>
          </p:cNvSpPr>
          <p:nvPr>
            <p:ph type="sldNum" sz="quarter" idx="4"/>
          </p:nvPr>
        </p:nvSpPr>
        <p:spPr/>
        <p:txBody>
          <a:bodyPr/>
          <a:lstStyle/>
          <a:p>
            <a:fld id="{A557F3D1-8D74-444E-8A8A-ECD70740605E}" type="slidenum">
              <a:rPr lang="en-US" smtClean="0"/>
              <a:pPr/>
              <a:t>1</a:t>
            </a:fld>
            <a:endParaRPr lang="en-US"/>
          </a:p>
        </p:txBody>
      </p:sp>
    </p:spTree>
    <p:extLst>
      <p:ext uri="{BB962C8B-B14F-4D97-AF65-F5344CB8AC3E}">
        <p14:creationId xmlns:p14="http://schemas.microsoft.com/office/powerpoint/2010/main" val="3680468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6" name="Slide Number Placeholder 5"/>
          <p:cNvSpPr>
            <a:spLocks noGrp="1"/>
          </p:cNvSpPr>
          <p:nvPr>
            <p:ph type="sldNum" sz="quarter" idx="12"/>
          </p:nvPr>
        </p:nvSpPr>
        <p:spPr/>
        <p:txBody>
          <a:bodyPr/>
          <a:lstStyle/>
          <a:p>
            <a:fld id="{845E3117-1AE7-4ACC-839B-C69B4E3F6E58}" type="slidenum">
              <a:rPr lang="en-US" smtClean="0"/>
              <a:pPr/>
              <a:t>10</a:t>
            </a:fld>
            <a:endParaRPr lang="en-US"/>
          </a:p>
        </p:txBody>
      </p:sp>
      <p:pic>
        <p:nvPicPr>
          <p:cNvPr id="1027" name="Picture 3" descr="C:\inetpub\wwwroot\wcf4webservices\imgPlacesResize\4_dinh_doc_l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066801"/>
            <a:ext cx="1013318"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EHIEU\Desktop\240176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14" y="1066801"/>
            <a:ext cx="996672"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LEHIEU\Desktop\2dded8bff6b48c3a59f09b9ba00863bfHa%20Long%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3928" y="1066801"/>
            <a:ext cx="996672"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LEHIEU\Desktop\DSC_139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799" y="1066801"/>
            <a:ext cx="1016335" cy="760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LEHIEU\Desktop\Untitled-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6200" y="2362200"/>
            <a:ext cx="1021668" cy="1688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LEHIEU\Desktop\463px-Symbol_thumbs_up_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0406" y="1905000"/>
            <a:ext cx="315913" cy="4092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Users\LEHIEU\Desktop\463px-Symbol_thumbs_up_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13687" y="1936217"/>
            <a:ext cx="315913" cy="409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60470" y="1922751"/>
            <a:ext cx="325730" cy="369332"/>
          </a:xfrm>
          <a:prstGeom prst="rect">
            <a:avLst/>
          </a:prstGeom>
          <a:noFill/>
        </p:spPr>
        <p:txBody>
          <a:bodyPr wrap="none" rtlCol="0">
            <a:spAutoFit/>
          </a:bodyPr>
          <a:lstStyle/>
          <a:p>
            <a:r>
              <a:rPr lang="en-US" b="1" smtClean="0"/>
              <a:t>?</a:t>
            </a:r>
            <a:endParaRPr lang="en-US" b="1"/>
          </a:p>
        </p:txBody>
      </p:sp>
      <p:sp>
        <p:nvSpPr>
          <p:cNvPr id="18" name="TextBox 17"/>
          <p:cNvSpPr txBox="1"/>
          <p:nvPr/>
        </p:nvSpPr>
        <p:spPr>
          <a:xfrm>
            <a:off x="5770270" y="1911116"/>
            <a:ext cx="325730" cy="369332"/>
          </a:xfrm>
          <a:prstGeom prst="rect">
            <a:avLst/>
          </a:prstGeom>
          <a:noFill/>
        </p:spPr>
        <p:txBody>
          <a:bodyPr wrap="none" rtlCol="0">
            <a:spAutoFit/>
          </a:bodyPr>
          <a:lstStyle/>
          <a:p>
            <a:r>
              <a:rPr lang="en-US" b="1" smtClean="0"/>
              <a:t>?</a:t>
            </a:r>
            <a:endParaRPr lang="en-US" b="1"/>
          </a:p>
        </p:txBody>
      </p:sp>
      <p:pic>
        <p:nvPicPr>
          <p:cNvPr id="1036" name="Picture 12" descr="C:\Users\LEHIEU\Desktop\55da4e3fd181d5103a578b1c6064a470-weather-symbols-clip-ar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3558" y="3432878"/>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LEHIEU\Desktop\Prime-Time-Clo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06054" y="2452796"/>
            <a:ext cx="647146" cy="6471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LEHIEU\Desktop\User-Group-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9800" y="2345497"/>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LEHIEU\Desktop\gold-dollar-sig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5630" y="3352800"/>
            <a:ext cx="574675" cy="847099"/>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p:cNvSpPr>
            <a:spLocks noGrp="1"/>
          </p:cNvSpPr>
          <p:nvPr>
            <p:ph type="title"/>
          </p:nvPr>
        </p:nvSpPr>
        <p:spPr>
          <a:xfrm>
            <a:off x="457200" y="266700"/>
            <a:ext cx="7277100" cy="457200"/>
          </a:xfrm>
        </p:spPr>
        <p:txBody>
          <a:bodyPr/>
          <a:lstStyle/>
          <a:p>
            <a:r>
              <a:rPr lang="en-US" sz="2800" smtClean="0"/>
              <a:t>Phương pháp khuyến nghị nhiều chiều</a:t>
            </a:r>
            <a:endParaRPr lang="en-US" sz="2800"/>
          </a:p>
        </p:txBody>
      </p:sp>
      <p:sp>
        <p:nvSpPr>
          <p:cNvPr id="23" name="TextBox 22"/>
          <p:cNvSpPr txBox="1"/>
          <p:nvPr/>
        </p:nvSpPr>
        <p:spPr>
          <a:xfrm>
            <a:off x="2087655" y="4262735"/>
            <a:ext cx="5325496"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(Users </a:t>
            </a:r>
            <a:r>
              <a:rPr lang="en-US" sz="2400" smtClean="0">
                <a:solidFill>
                  <a:schemeClr val="tx1"/>
                </a:solidFill>
              </a:rPr>
              <a:t>x</a:t>
            </a:r>
            <a:r>
              <a:rPr lang="en-US" sz="2400" i="1" smtClean="0">
                <a:solidFill>
                  <a:schemeClr val="tx1"/>
                </a:solidFill>
              </a:rPr>
              <a:t> Items x Contexts) </a:t>
            </a:r>
            <a:r>
              <a:rPr lang="en-US" sz="2400" i="1" smtClean="0">
                <a:solidFill>
                  <a:schemeClr val="tx1"/>
                </a:solidFill>
                <a:sym typeface="Wingdings"/>
              </a:rPr>
              <a:t></a:t>
            </a:r>
            <a:r>
              <a:rPr lang="en-US" sz="2400" i="1" smtClean="0">
                <a:solidFill>
                  <a:schemeClr val="tx1"/>
                </a:solidFill>
              </a:rPr>
              <a:t> Ratings</a:t>
            </a:r>
            <a:endParaRPr lang="en-US" sz="2400" i="1">
              <a:solidFill>
                <a:schemeClr val="tx1"/>
              </a:solidFill>
            </a:endParaRPr>
          </a:p>
        </p:txBody>
      </p:sp>
      <p:sp>
        <p:nvSpPr>
          <p:cNvPr id="9" name="Rectangle 8"/>
          <p:cNvSpPr/>
          <p:nvPr/>
        </p:nvSpPr>
        <p:spPr>
          <a:xfrm>
            <a:off x="1310347" y="4744357"/>
            <a:ext cx="6858000" cy="1631216"/>
          </a:xfrm>
          <a:prstGeom prst="rect">
            <a:avLst/>
          </a:prstGeom>
        </p:spPr>
        <p:txBody>
          <a:bodyPr wrap="square">
            <a:spAutoFit/>
          </a:bodyPr>
          <a:lstStyle/>
          <a:p>
            <a:pPr marL="0" indent="0" algn="just">
              <a:buNone/>
            </a:pPr>
            <a:r>
              <a:rPr lang="en-US" sz="2000" i="1" u="sng"/>
              <a:t>Ví dụ:</a:t>
            </a:r>
          </a:p>
          <a:p>
            <a:pPr lvl="2">
              <a:buFont typeface="Courier New" pitchFamily="49" charset="0"/>
              <a:buChar char="o"/>
            </a:pPr>
            <a:r>
              <a:rPr lang="en-US" sz="2000"/>
              <a:t>Đi Đầm Sen với người yêu → đánh giá 5.</a:t>
            </a:r>
          </a:p>
          <a:p>
            <a:pPr lvl="2">
              <a:buFont typeface="Courier New" pitchFamily="49" charset="0"/>
              <a:buChar char="o"/>
            </a:pPr>
            <a:r>
              <a:rPr lang="en-US" sz="2000"/>
              <a:t>Đi Đầm Sen với em trai → đánh giá 4.</a:t>
            </a:r>
          </a:p>
          <a:p>
            <a:pPr lvl="2">
              <a:buFont typeface="Courier New" pitchFamily="49" charset="0"/>
              <a:buChar char="o"/>
            </a:pPr>
            <a:r>
              <a:rPr lang="en-US" sz="2000"/>
              <a:t>Đi tắm biển buổi sáng → đánh giá 5.</a:t>
            </a:r>
          </a:p>
          <a:p>
            <a:pPr lvl="2">
              <a:buFont typeface="Courier New" pitchFamily="49" charset="0"/>
              <a:buChar char="o"/>
            </a:pPr>
            <a:r>
              <a:rPr lang="en-US" sz="2000"/>
              <a:t>Đi tắm biển buổi trưa → đánh giá 3.</a:t>
            </a:r>
            <a:endParaRPr lang="en-US" sz="2000"/>
          </a:p>
        </p:txBody>
      </p:sp>
    </p:spTree>
    <p:extLst>
      <p:ext uri="{BB962C8B-B14F-4D97-AF65-F5344CB8AC3E}">
        <p14:creationId xmlns:p14="http://schemas.microsoft.com/office/powerpoint/2010/main" val="4199634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7" name="TextBox 6"/>
          <p:cNvSpPr txBox="1"/>
          <p:nvPr/>
        </p:nvSpPr>
        <p:spPr>
          <a:xfrm>
            <a:off x="1588259" y="6019800"/>
            <a:ext cx="5955541" cy="369332"/>
          </a:xfrm>
          <a:prstGeom prst="rect">
            <a:avLst/>
          </a:prstGeom>
          <a:noFill/>
        </p:spPr>
        <p:txBody>
          <a:bodyPr wrap="none" rtlCol="0">
            <a:spAutoFit/>
          </a:bodyPr>
          <a:lstStyle/>
          <a:p>
            <a:r>
              <a:rPr lang="en-US" smtClean="0"/>
              <a:t>Không gian khuyến nghị 3 chiều (Users x Items x Time)</a:t>
            </a:r>
            <a:endParaRPr lang="en-US"/>
          </a:p>
        </p:txBody>
      </p:sp>
      <p:sp>
        <p:nvSpPr>
          <p:cNvPr id="3" name="Cube 2"/>
          <p:cNvSpPr/>
          <p:nvPr/>
        </p:nvSpPr>
        <p:spPr>
          <a:xfrm>
            <a:off x="3564618" y="1143000"/>
            <a:ext cx="2460626" cy="2362201"/>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35" name="Straight Connector 34"/>
          <p:cNvCxnSpPr/>
          <p:nvPr/>
        </p:nvCxnSpPr>
        <p:spPr>
          <a:xfrm flipV="1">
            <a:off x="40386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495800"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958303" y="1143000"/>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426248" y="1580128"/>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426248" y="2021344"/>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426248" y="2458472"/>
            <a:ext cx="6096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53776" y="1513964"/>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67400" y="1308410"/>
            <a:ext cx="0" cy="17626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038600" y="1752600"/>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5800" y="1747568"/>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58303" y="1761833"/>
            <a:ext cx="0" cy="175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564618" y="218972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64618" y="2623868"/>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564618" y="3068072"/>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2146" y="151396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80236" y="130841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086600" y="2139434"/>
            <a:ext cx="1665841" cy="369332"/>
          </a:xfrm>
          <a:prstGeom prst="rect">
            <a:avLst/>
          </a:prstGeom>
          <a:noFill/>
        </p:spPr>
        <p:txBody>
          <a:bodyPr wrap="none" rtlCol="0">
            <a:spAutoFit/>
          </a:bodyPr>
          <a:lstStyle/>
          <a:p>
            <a:r>
              <a:rPr lang="en-US" smtClean="0">
                <a:solidFill>
                  <a:srgbClr val="FFC000"/>
                </a:solidFill>
              </a:rPr>
              <a:t>R(101,3,1) = 5</a:t>
            </a:r>
          </a:p>
        </p:txBody>
      </p:sp>
      <p:sp>
        <p:nvSpPr>
          <p:cNvPr id="73" name="TextBox 72"/>
          <p:cNvSpPr txBox="1"/>
          <p:nvPr/>
        </p:nvSpPr>
        <p:spPr>
          <a:xfrm>
            <a:off x="3635693" y="3554450"/>
            <a:ext cx="312906" cy="369332"/>
          </a:xfrm>
          <a:prstGeom prst="rect">
            <a:avLst/>
          </a:prstGeom>
          <a:noFill/>
        </p:spPr>
        <p:txBody>
          <a:bodyPr wrap="none" rtlCol="0">
            <a:spAutoFit/>
          </a:bodyPr>
          <a:lstStyle/>
          <a:p>
            <a:r>
              <a:rPr lang="en-US"/>
              <a:t>1</a:t>
            </a:r>
          </a:p>
        </p:txBody>
      </p:sp>
      <p:sp>
        <p:nvSpPr>
          <p:cNvPr id="74" name="TextBox 73"/>
          <p:cNvSpPr txBox="1"/>
          <p:nvPr/>
        </p:nvSpPr>
        <p:spPr>
          <a:xfrm>
            <a:off x="4104920" y="3554450"/>
            <a:ext cx="312906" cy="369332"/>
          </a:xfrm>
          <a:prstGeom prst="rect">
            <a:avLst/>
          </a:prstGeom>
          <a:noFill/>
        </p:spPr>
        <p:txBody>
          <a:bodyPr wrap="none" rtlCol="0">
            <a:spAutoFit/>
          </a:bodyPr>
          <a:lstStyle/>
          <a:p>
            <a:r>
              <a:rPr lang="en-US"/>
              <a:t>2</a:t>
            </a:r>
          </a:p>
        </p:txBody>
      </p:sp>
      <p:sp>
        <p:nvSpPr>
          <p:cNvPr id="75" name="TextBox 74"/>
          <p:cNvSpPr txBox="1"/>
          <p:nvPr/>
        </p:nvSpPr>
        <p:spPr>
          <a:xfrm>
            <a:off x="4550080" y="3554450"/>
            <a:ext cx="312906" cy="369332"/>
          </a:xfrm>
          <a:prstGeom prst="rect">
            <a:avLst/>
          </a:prstGeom>
          <a:noFill/>
        </p:spPr>
        <p:txBody>
          <a:bodyPr wrap="none" rtlCol="0">
            <a:spAutoFit/>
          </a:bodyPr>
          <a:lstStyle/>
          <a:p>
            <a:r>
              <a:rPr lang="en-US"/>
              <a:t>3</a:t>
            </a:r>
          </a:p>
        </p:txBody>
      </p:sp>
      <p:sp>
        <p:nvSpPr>
          <p:cNvPr id="76" name="TextBox 75"/>
          <p:cNvSpPr txBox="1"/>
          <p:nvPr/>
        </p:nvSpPr>
        <p:spPr>
          <a:xfrm>
            <a:off x="5035822" y="3565083"/>
            <a:ext cx="312906" cy="369332"/>
          </a:xfrm>
          <a:prstGeom prst="rect">
            <a:avLst/>
          </a:prstGeom>
          <a:noFill/>
        </p:spPr>
        <p:txBody>
          <a:bodyPr wrap="none" rtlCol="0">
            <a:spAutoFit/>
          </a:bodyPr>
          <a:lstStyle/>
          <a:p>
            <a:r>
              <a:rPr lang="en-US"/>
              <a:t>4</a:t>
            </a:r>
          </a:p>
        </p:txBody>
      </p:sp>
      <p:sp>
        <p:nvSpPr>
          <p:cNvPr id="79" name="TextBox 78"/>
          <p:cNvSpPr txBox="1"/>
          <p:nvPr/>
        </p:nvSpPr>
        <p:spPr>
          <a:xfrm>
            <a:off x="5436867" y="3489905"/>
            <a:ext cx="312906" cy="369332"/>
          </a:xfrm>
          <a:prstGeom prst="rect">
            <a:avLst/>
          </a:prstGeom>
          <a:noFill/>
        </p:spPr>
        <p:txBody>
          <a:bodyPr wrap="none" rtlCol="0">
            <a:spAutoFit/>
          </a:bodyPr>
          <a:lstStyle/>
          <a:p>
            <a:r>
              <a:rPr lang="en-US" smtClean="0"/>
              <a:t>1</a:t>
            </a:r>
            <a:endParaRPr lang="en-US"/>
          </a:p>
        </p:txBody>
      </p:sp>
      <p:sp>
        <p:nvSpPr>
          <p:cNvPr id="80" name="TextBox 79"/>
          <p:cNvSpPr txBox="1"/>
          <p:nvPr/>
        </p:nvSpPr>
        <p:spPr>
          <a:xfrm>
            <a:off x="5685413" y="3254953"/>
            <a:ext cx="312906" cy="369332"/>
          </a:xfrm>
          <a:prstGeom prst="rect">
            <a:avLst/>
          </a:prstGeom>
          <a:noFill/>
        </p:spPr>
        <p:txBody>
          <a:bodyPr wrap="none" rtlCol="0">
            <a:spAutoFit/>
          </a:bodyPr>
          <a:lstStyle/>
          <a:p>
            <a:r>
              <a:rPr lang="en-US" smtClean="0"/>
              <a:t>2</a:t>
            </a:r>
            <a:endParaRPr lang="en-US"/>
          </a:p>
        </p:txBody>
      </p:sp>
      <p:sp>
        <p:nvSpPr>
          <p:cNvPr id="81" name="TextBox 80"/>
          <p:cNvSpPr txBox="1"/>
          <p:nvPr/>
        </p:nvSpPr>
        <p:spPr>
          <a:xfrm>
            <a:off x="5879395" y="3066655"/>
            <a:ext cx="312906" cy="369332"/>
          </a:xfrm>
          <a:prstGeom prst="rect">
            <a:avLst/>
          </a:prstGeom>
          <a:noFill/>
        </p:spPr>
        <p:txBody>
          <a:bodyPr wrap="none" rtlCol="0">
            <a:spAutoFit/>
          </a:bodyPr>
          <a:lstStyle/>
          <a:p>
            <a:r>
              <a:rPr lang="en-US" smtClean="0"/>
              <a:t>3</a:t>
            </a:r>
            <a:endParaRPr lang="en-US"/>
          </a:p>
        </p:txBody>
      </p:sp>
      <p:sp>
        <p:nvSpPr>
          <p:cNvPr id="82" name="TextBox 81"/>
          <p:cNvSpPr txBox="1"/>
          <p:nvPr/>
        </p:nvSpPr>
        <p:spPr>
          <a:xfrm>
            <a:off x="2971800" y="1820396"/>
            <a:ext cx="569387" cy="369332"/>
          </a:xfrm>
          <a:prstGeom prst="rect">
            <a:avLst/>
          </a:prstGeom>
          <a:noFill/>
        </p:spPr>
        <p:txBody>
          <a:bodyPr wrap="none" rtlCol="0">
            <a:spAutoFit/>
          </a:bodyPr>
          <a:lstStyle/>
          <a:p>
            <a:r>
              <a:rPr lang="en-US" smtClean="0"/>
              <a:t>101</a:t>
            </a:r>
            <a:endParaRPr lang="en-US"/>
          </a:p>
        </p:txBody>
      </p:sp>
      <p:sp>
        <p:nvSpPr>
          <p:cNvPr id="83" name="TextBox 82"/>
          <p:cNvSpPr txBox="1"/>
          <p:nvPr/>
        </p:nvSpPr>
        <p:spPr>
          <a:xfrm>
            <a:off x="2971800" y="2273806"/>
            <a:ext cx="569387" cy="369332"/>
          </a:xfrm>
          <a:prstGeom prst="rect">
            <a:avLst/>
          </a:prstGeom>
          <a:noFill/>
        </p:spPr>
        <p:txBody>
          <a:bodyPr wrap="none" rtlCol="0">
            <a:spAutoFit/>
          </a:bodyPr>
          <a:lstStyle/>
          <a:p>
            <a:r>
              <a:rPr lang="en-US" smtClean="0"/>
              <a:t>102</a:t>
            </a:r>
            <a:endParaRPr lang="en-US"/>
          </a:p>
        </p:txBody>
      </p:sp>
      <p:sp>
        <p:nvSpPr>
          <p:cNvPr id="84" name="TextBox 83"/>
          <p:cNvSpPr txBox="1"/>
          <p:nvPr/>
        </p:nvSpPr>
        <p:spPr>
          <a:xfrm>
            <a:off x="2971800" y="2701714"/>
            <a:ext cx="569387" cy="369332"/>
          </a:xfrm>
          <a:prstGeom prst="rect">
            <a:avLst/>
          </a:prstGeom>
          <a:noFill/>
        </p:spPr>
        <p:txBody>
          <a:bodyPr wrap="none" rtlCol="0">
            <a:spAutoFit/>
          </a:bodyPr>
          <a:lstStyle/>
          <a:p>
            <a:r>
              <a:rPr lang="en-US" smtClean="0"/>
              <a:t>103</a:t>
            </a:r>
            <a:endParaRPr lang="en-US"/>
          </a:p>
        </p:txBody>
      </p:sp>
      <p:sp>
        <p:nvSpPr>
          <p:cNvPr id="85" name="TextBox 84"/>
          <p:cNvSpPr txBox="1"/>
          <p:nvPr/>
        </p:nvSpPr>
        <p:spPr>
          <a:xfrm>
            <a:off x="2971800" y="3120573"/>
            <a:ext cx="569387" cy="369332"/>
          </a:xfrm>
          <a:prstGeom prst="rect">
            <a:avLst/>
          </a:prstGeom>
          <a:noFill/>
        </p:spPr>
        <p:txBody>
          <a:bodyPr wrap="none" rtlCol="0">
            <a:spAutoFit/>
          </a:bodyPr>
          <a:lstStyle/>
          <a:p>
            <a:r>
              <a:rPr lang="en-US" smtClean="0"/>
              <a:t>104</a:t>
            </a:r>
            <a:endParaRPr lang="en-US"/>
          </a:p>
        </p:txBody>
      </p:sp>
      <p:sp>
        <p:nvSpPr>
          <p:cNvPr id="86" name="TextBox 85"/>
          <p:cNvSpPr txBox="1"/>
          <p:nvPr/>
        </p:nvSpPr>
        <p:spPr>
          <a:xfrm>
            <a:off x="1736308" y="2393940"/>
            <a:ext cx="1159292" cy="369332"/>
          </a:xfrm>
          <a:prstGeom prst="rect">
            <a:avLst/>
          </a:prstGeom>
          <a:noFill/>
        </p:spPr>
        <p:txBody>
          <a:bodyPr wrap="none" rtlCol="0">
            <a:spAutoFit/>
          </a:bodyPr>
          <a:lstStyle/>
          <a:p>
            <a:r>
              <a:rPr lang="en-US" smtClean="0">
                <a:solidFill>
                  <a:srgbClr val="FFC000"/>
                </a:solidFill>
              </a:rPr>
              <a:t>Du khách</a:t>
            </a:r>
            <a:endParaRPr lang="en-US">
              <a:solidFill>
                <a:srgbClr val="FFC000"/>
              </a:solidFill>
            </a:endParaRPr>
          </a:p>
        </p:txBody>
      </p:sp>
      <p:sp>
        <p:nvSpPr>
          <p:cNvPr id="87" name="TextBox 86"/>
          <p:cNvSpPr txBox="1"/>
          <p:nvPr/>
        </p:nvSpPr>
        <p:spPr>
          <a:xfrm>
            <a:off x="3581400" y="4038600"/>
            <a:ext cx="1826141" cy="369332"/>
          </a:xfrm>
          <a:prstGeom prst="rect">
            <a:avLst/>
          </a:prstGeom>
          <a:noFill/>
        </p:spPr>
        <p:txBody>
          <a:bodyPr wrap="none" rtlCol="0">
            <a:spAutoFit/>
          </a:bodyPr>
          <a:lstStyle/>
          <a:p>
            <a:r>
              <a:rPr lang="en-US" smtClean="0">
                <a:solidFill>
                  <a:srgbClr val="FFC000"/>
                </a:solidFill>
              </a:rPr>
              <a:t>Địa điểm du lịch</a:t>
            </a:r>
            <a:endParaRPr lang="en-US">
              <a:solidFill>
                <a:srgbClr val="FFC000"/>
              </a:solidFill>
            </a:endParaRPr>
          </a:p>
        </p:txBody>
      </p:sp>
      <p:sp>
        <p:nvSpPr>
          <p:cNvPr id="88" name="TextBox 87"/>
          <p:cNvSpPr txBox="1"/>
          <p:nvPr/>
        </p:nvSpPr>
        <p:spPr>
          <a:xfrm>
            <a:off x="5701914" y="3657600"/>
            <a:ext cx="1156086" cy="369332"/>
          </a:xfrm>
          <a:prstGeom prst="rect">
            <a:avLst/>
          </a:prstGeom>
          <a:noFill/>
        </p:spPr>
        <p:txBody>
          <a:bodyPr wrap="none" rtlCol="0">
            <a:spAutoFit/>
          </a:bodyPr>
          <a:lstStyle/>
          <a:p>
            <a:r>
              <a:rPr lang="en-US" smtClean="0">
                <a:solidFill>
                  <a:srgbClr val="FFC000"/>
                </a:solidFill>
              </a:rPr>
              <a:t>Thời gian</a:t>
            </a:r>
            <a:endParaRPr lang="en-US">
              <a:solidFill>
                <a:srgbClr val="FFC000"/>
              </a:solidFill>
            </a:endParaRPr>
          </a:p>
        </p:txBody>
      </p:sp>
      <p:graphicFrame>
        <p:nvGraphicFramePr>
          <p:cNvPr id="89" name="Table 88"/>
          <p:cNvGraphicFramePr>
            <a:graphicFrameLocks noGrp="1"/>
          </p:cNvGraphicFramePr>
          <p:nvPr>
            <p:extLst>
              <p:ext uri="{D42A27DB-BD31-4B8C-83A1-F6EECF244321}">
                <p14:modId xmlns:p14="http://schemas.microsoft.com/office/powerpoint/2010/main" val="1453381229"/>
              </p:ext>
            </p:extLst>
          </p:nvPr>
        </p:nvGraphicFramePr>
        <p:xfrm>
          <a:off x="685800" y="2879554"/>
          <a:ext cx="1616172" cy="1387646"/>
        </p:xfrm>
        <a:graphic>
          <a:graphicData uri="http://schemas.openxmlformats.org/drawingml/2006/table">
            <a:tbl>
              <a:tblPr firstRow="1" bandRow="1">
                <a:tableStyleId>{5C22544A-7EE6-4342-B048-85BDC9FD1C3A}</a:tableStyleId>
              </a:tblPr>
              <a:tblGrid>
                <a:gridCol w="808086"/>
                <a:gridCol w="808086"/>
              </a:tblGrid>
              <a:tr h="153644">
                <a:tc>
                  <a:txBody>
                    <a:bodyPr/>
                    <a:lstStyle/>
                    <a:p>
                      <a:r>
                        <a:rPr lang="en-US" sz="1200" smtClean="0"/>
                        <a:t>Id</a:t>
                      </a:r>
                      <a:endParaRPr lang="en-US" sz="1200"/>
                    </a:p>
                  </a:txBody>
                  <a:tcPr marL="59290" marR="59290" marT="29645" marB="29645"/>
                </a:tc>
                <a:tc>
                  <a:txBody>
                    <a:bodyPr/>
                    <a:lstStyle/>
                    <a:p>
                      <a:r>
                        <a:rPr lang="en-US" sz="1200" smtClean="0"/>
                        <a:t>Name</a:t>
                      </a:r>
                      <a:endParaRPr lang="en-US" sz="1200"/>
                    </a:p>
                  </a:txBody>
                  <a:tcPr marL="59290" marR="59290" marT="29645" marB="29645"/>
                </a:tc>
              </a:tr>
              <a:tr h="286369">
                <a:tc>
                  <a:txBody>
                    <a:bodyPr/>
                    <a:lstStyle/>
                    <a:p>
                      <a:r>
                        <a:rPr lang="en-US" sz="1200" b="1" smtClean="0"/>
                        <a:t>101</a:t>
                      </a:r>
                      <a:endParaRPr lang="en-US" sz="1200" b="1"/>
                    </a:p>
                  </a:txBody>
                  <a:tcPr marL="59290" marR="59290" marT="29645" marB="29645"/>
                </a:tc>
                <a:tc>
                  <a:txBody>
                    <a:bodyPr/>
                    <a:lstStyle/>
                    <a:p>
                      <a:r>
                        <a:rPr lang="en-US" sz="1200" b="1" smtClean="0"/>
                        <a:t>An</a:t>
                      </a:r>
                      <a:endParaRPr lang="en-US" sz="1200" b="1"/>
                    </a:p>
                  </a:txBody>
                  <a:tcPr marL="59290" marR="59290" marT="29645" marB="29645"/>
                </a:tc>
              </a:tr>
              <a:tr h="286369">
                <a:tc>
                  <a:txBody>
                    <a:bodyPr/>
                    <a:lstStyle/>
                    <a:p>
                      <a:r>
                        <a:rPr lang="en-US" sz="1200" b="1" smtClean="0"/>
                        <a:t>102</a:t>
                      </a:r>
                      <a:endParaRPr lang="en-US" sz="1200" b="1"/>
                    </a:p>
                  </a:txBody>
                  <a:tcPr marL="59290" marR="59290" marT="29645" marB="29645"/>
                </a:tc>
                <a:tc>
                  <a:txBody>
                    <a:bodyPr/>
                    <a:lstStyle/>
                    <a:p>
                      <a:r>
                        <a:rPr lang="en-US" sz="1200" b="1" smtClean="0"/>
                        <a:t>Bình</a:t>
                      </a:r>
                      <a:endParaRPr lang="en-US" sz="1200" b="1"/>
                    </a:p>
                  </a:txBody>
                  <a:tcPr marL="59290" marR="59290" marT="29645" marB="29645"/>
                </a:tc>
              </a:tr>
              <a:tr h="286369">
                <a:tc>
                  <a:txBody>
                    <a:bodyPr/>
                    <a:lstStyle/>
                    <a:p>
                      <a:r>
                        <a:rPr lang="en-US" sz="1200" b="1" smtClean="0"/>
                        <a:t>103</a:t>
                      </a:r>
                      <a:endParaRPr lang="en-US" sz="1200" b="1"/>
                    </a:p>
                  </a:txBody>
                  <a:tcPr marL="59290" marR="59290" marT="29645" marB="29645"/>
                </a:tc>
                <a:tc>
                  <a:txBody>
                    <a:bodyPr/>
                    <a:lstStyle/>
                    <a:p>
                      <a:r>
                        <a:rPr lang="en-US" sz="1200" b="1" smtClean="0"/>
                        <a:t>Chi</a:t>
                      </a:r>
                      <a:endParaRPr lang="en-US" sz="1200" b="1"/>
                    </a:p>
                  </a:txBody>
                  <a:tcPr marL="59290" marR="59290" marT="29645" marB="29645"/>
                </a:tc>
              </a:tr>
              <a:tr h="286369">
                <a:tc>
                  <a:txBody>
                    <a:bodyPr/>
                    <a:lstStyle/>
                    <a:p>
                      <a:r>
                        <a:rPr lang="en-US" sz="1200" b="1" smtClean="0"/>
                        <a:t>104</a:t>
                      </a:r>
                      <a:endParaRPr lang="en-US" sz="1200" b="1"/>
                    </a:p>
                  </a:txBody>
                  <a:tcPr marL="59290" marR="59290" marT="29645" marB="29645"/>
                </a:tc>
                <a:tc>
                  <a:txBody>
                    <a:bodyPr/>
                    <a:lstStyle/>
                    <a:p>
                      <a:r>
                        <a:rPr lang="en-US" sz="1200" b="1" smtClean="0"/>
                        <a:t>Dũng</a:t>
                      </a:r>
                      <a:endParaRPr lang="en-US" sz="1200" b="1"/>
                    </a:p>
                  </a:txBody>
                  <a:tcPr marL="59290" marR="59290" marT="29645" marB="29645"/>
                </a:tc>
              </a:tr>
            </a:tbl>
          </a:graphicData>
        </a:graphic>
      </p:graphicFrame>
      <p:graphicFrame>
        <p:nvGraphicFramePr>
          <p:cNvPr id="90" name="Table 89"/>
          <p:cNvGraphicFramePr>
            <a:graphicFrameLocks noGrp="1"/>
          </p:cNvGraphicFramePr>
          <p:nvPr>
            <p:extLst>
              <p:ext uri="{D42A27DB-BD31-4B8C-83A1-F6EECF244321}">
                <p14:modId xmlns:p14="http://schemas.microsoft.com/office/powerpoint/2010/main" val="1914257906"/>
              </p:ext>
            </p:extLst>
          </p:nvPr>
        </p:nvGraphicFramePr>
        <p:xfrm>
          <a:off x="6843597" y="3202895"/>
          <a:ext cx="2151846" cy="1097280"/>
        </p:xfrm>
        <a:graphic>
          <a:graphicData uri="http://schemas.openxmlformats.org/drawingml/2006/table">
            <a:tbl>
              <a:tblPr firstRow="1" bandRow="1">
                <a:tableStyleId>{5C22544A-7EE6-4342-B048-85BDC9FD1C3A}</a:tableStyleId>
              </a:tblPr>
              <a:tblGrid>
                <a:gridCol w="1075923"/>
                <a:gridCol w="1075923"/>
              </a:tblGrid>
              <a:tr h="267660">
                <a:tc>
                  <a:txBody>
                    <a:bodyPr/>
                    <a:lstStyle/>
                    <a:p>
                      <a:r>
                        <a:rPr lang="en-US" sz="1200" smtClean="0"/>
                        <a:t>Id</a:t>
                      </a:r>
                      <a:endParaRPr lang="en-US" sz="1200"/>
                    </a:p>
                  </a:txBody>
                  <a:tcPr/>
                </a:tc>
                <a:tc>
                  <a:txBody>
                    <a:bodyPr/>
                    <a:lstStyle/>
                    <a:p>
                      <a:r>
                        <a:rPr lang="en-US" sz="1200" smtClean="0"/>
                        <a:t>Name</a:t>
                      </a:r>
                      <a:endParaRPr lang="en-US" sz="1200"/>
                    </a:p>
                  </a:txBody>
                  <a:tcPr/>
                </a:tc>
              </a:tr>
              <a:tr h="242883">
                <a:tc>
                  <a:txBody>
                    <a:bodyPr/>
                    <a:lstStyle/>
                    <a:p>
                      <a:r>
                        <a:rPr lang="en-US" sz="1200" b="1" smtClean="0"/>
                        <a:t>1</a:t>
                      </a:r>
                      <a:endParaRPr lang="en-US" sz="1200" b="1"/>
                    </a:p>
                  </a:txBody>
                  <a:tcPr/>
                </a:tc>
                <a:tc>
                  <a:txBody>
                    <a:bodyPr/>
                    <a:lstStyle/>
                    <a:p>
                      <a:r>
                        <a:rPr lang="en-US" sz="1200" b="1" smtClean="0"/>
                        <a:t>Trong tuần</a:t>
                      </a:r>
                      <a:endParaRPr lang="en-US" sz="1200" b="1"/>
                    </a:p>
                  </a:txBody>
                  <a:tcPr/>
                </a:tc>
              </a:tr>
              <a:tr h="242883">
                <a:tc>
                  <a:txBody>
                    <a:bodyPr/>
                    <a:lstStyle/>
                    <a:p>
                      <a:r>
                        <a:rPr lang="en-US" sz="1200" b="1" smtClean="0"/>
                        <a:t>2</a:t>
                      </a:r>
                      <a:endParaRPr lang="en-US" sz="1200" b="1"/>
                    </a:p>
                  </a:txBody>
                  <a:tcPr/>
                </a:tc>
                <a:tc>
                  <a:txBody>
                    <a:bodyPr/>
                    <a:lstStyle/>
                    <a:p>
                      <a:r>
                        <a:rPr lang="en-US" sz="1200" b="1" smtClean="0"/>
                        <a:t>Cuối</a:t>
                      </a:r>
                      <a:r>
                        <a:rPr lang="en-US" sz="1200" b="1" baseline="0" smtClean="0"/>
                        <a:t> tuần</a:t>
                      </a:r>
                      <a:endParaRPr lang="en-US" sz="1200" b="1"/>
                    </a:p>
                  </a:txBody>
                  <a:tcPr/>
                </a:tc>
              </a:tr>
              <a:tr h="272249">
                <a:tc>
                  <a:txBody>
                    <a:bodyPr/>
                    <a:lstStyle/>
                    <a:p>
                      <a:r>
                        <a:rPr lang="en-US" sz="1200" b="1" smtClean="0"/>
                        <a:t>3</a:t>
                      </a:r>
                      <a:endParaRPr lang="en-US" sz="1200" b="1"/>
                    </a:p>
                  </a:txBody>
                  <a:tcPr/>
                </a:tc>
                <a:tc>
                  <a:txBody>
                    <a:bodyPr/>
                    <a:lstStyle/>
                    <a:p>
                      <a:r>
                        <a:rPr lang="en-US" sz="1200" b="1" smtClean="0"/>
                        <a:t>Ngày</a:t>
                      </a:r>
                      <a:r>
                        <a:rPr lang="en-US" sz="1200" b="1" baseline="0" smtClean="0"/>
                        <a:t> lễ</a:t>
                      </a:r>
                      <a:endParaRPr lang="en-US" sz="1200" b="1"/>
                    </a:p>
                  </a:txBody>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2632186955"/>
              </p:ext>
            </p:extLst>
          </p:nvPr>
        </p:nvGraphicFramePr>
        <p:xfrm>
          <a:off x="3428998" y="4495800"/>
          <a:ext cx="2218315" cy="1371600"/>
        </p:xfrm>
        <a:graphic>
          <a:graphicData uri="http://schemas.openxmlformats.org/drawingml/2006/table">
            <a:tbl>
              <a:tblPr firstRow="1" bandRow="1">
                <a:tableStyleId>{5C22544A-7EE6-4342-B048-85BDC9FD1C3A}</a:tableStyleId>
              </a:tblPr>
              <a:tblGrid>
                <a:gridCol w="758815"/>
                <a:gridCol w="1459500"/>
              </a:tblGrid>
              <a:tr h="228600">
                <a:tc>
                  <a:txBody>
                    <a:bodyPr/>
                    <a:lstStyle/>
                    <a:p>
                      <a:r>
                        <a:rPr lang="en-US" sz="1200" smtClean="0"/>
                        <a:t>Id</a:t>
                      </a:r>
                      <a:endParaRPr lang="en-US" sz="1200"/>
                    </a:p>
                  </a:txBody>
                  <a:tcPr/>
                </a:tc>
                <a:tc>
                  <a:txBody>
                    <a:bodyPr/>
                    <a:lstStyle/>
                    <a:p>
                      <a:r>
                        <a:rPr lang="en-US" sz="1200" smtClean="0"/>
                        <a:t>Name</a:t>
                      </a:r>
                      <a:endParaRPr lang="en-US" sz="1200"/>
                    </a:p>
                  </a:txBody>
                  <a:tcPr/>
                </a:tc>
              </a:tr>
              <a:tr h="228600">
                <a:tc>
                  <a:txBody>
                    <a:bodyPr/>
                    <a:lstStyle/>
                    <a:p>
                      <a:r>
                        <a:rPr lang="en-US" sz="1200" b="1" smtClean="0"/>
                        <a:t>1</a:t>
                      </a:r>
                      <a:endParaRPr lang="en-US" sz="1200" b="1"/>
                    </a:p>
                  </a:txBody>
                  <a:tcPr/>
                </a:tc>
                <a:tc>
                  <a:txBody>
                    <a:bodyPr/>
                    <a:lstStyle/>
                    <a:p>
                      <a:r>
                        <a:rPr lang="en-US" sz="1200" b="1" smtClean="0"/>
                        <a:t>Bình</a:t>
                      </a:r>
                      <a:r>
                        <a:rPr lang="en-US" sz="1200" b="1" baseline="0" smtClean="0"/>
                        <a:t> Quới</a:t>
                      </a:r>
                      <a:endParaRPr lang="en-US" sz="1200" b="1"/>
                    </a:p>
                  </a:txBody>
                  <a:tcPr/>
                </a:tc>
              </a:tr>
              <a:tr h="228600">
                <a:tc>
                  <a:txBody>
                    <a:bodyPr/>
                    <a:lstStyle/>
                    <a:p>
                      <a:r>
                        <a:rPr lang="en-US" sz="1200" b="1" smtClean="0"/>
                        <a:t>2</a:t>
                      </a:r>
                      <a:endParaRPr lang="en-US" sz="1200" b="1"/>
                    </a:p>
                  </a:txBody>
                  <a:tcPr/>
                </a:tc>
                <a:tc>
                  <a:txBody>
                    <a:bodyPr/>
                    <a:lstStyle/>
                    <a:p>
                      <a:r>
                        <a:rPr lang="en-US" sz="1200" b="1" smtClean="0"/>
                        <a:t>Văn</a:t>
                      </a:r>
                      <a:r>
                        <a:rPr lang="en-US" sz="1200" b="1" baseline="0" smtClean="0"/>
                        <a:t> Thánh</a:t>
                      </a:r>
                      <a:endParaRPr lang="en-US" sz="1200" b="1"/>
                    </a:p>
                  </a:txBody>
                  <a:tcPr/>
                </a:tc>
              </a:tr>
              <a:tr h="228600">
                <a:tc>
                  <a:txBody>
                    <a:bodyPr/>
                    <a:lstStyle/>
                    <a:p>
                      <a:r>
                        <a:rPr lang="en-US" sz="1200" b="1" smtClean="0"/>
                        <a:t>3</a:t>
                      </a:r>
                      <a:endParaRPr lang="en-US" sz="1200" b="1"/>
                    </a:p>
                  </a:txBody>
                  <a:tcPr/>
                </a:tc>
                <a:tc>
                  <a:txBody>
                    <a:bodyPr/>
                    <a:lstStyle/>
                    <a:p>
                      <a:r>
                        <a:rPr lang="en-US" sz="1200" b="1" smtClean="0"/>
                        <a:t>Đầm</a:t>
                      </a:r>
                      <a:r>
                        <a:rPr lang="en-US" sz="1200" b="1" baseline="0" smtClean="0"/>
                        <a:t> Sen</a:t>
                      </a:r>
                      <a:endParaRPr lang="en-US" sz="1200" b="1"/>
                    </a:p>
                  </a:txBody>
                  <a:tcPr/>
                </a:tc>
              </a:tr>
              <a:tr h="228600">
                <a:tc>
                  <a:txBody>
                    <a:bodyPr/>
                    <a:lstStyle/>
                    <a:p>
                      <a:r>
                        <a:rPr lang="en-US" sz="1200" b="1" smtClean="0"/>
                        <a:t>4</a:t>
                      </a:r>
                      <a:endParaRPr lang="en-US" sz="1200" b="1"/>
                    </a:p>
                  </a:txBody>
                  <a:tcPr/>
                </a:tc>
                <a:tc>
                  <a:txBody>
                    <a:bodyPr/>
                    <a:lstStyle/>
                    <a:p>
                      <a:r>
                        <a:rPr lang="en-US" sz="1200" b="1" smtClean="0"/>
                        <a:t>Chợ</a:t>
                      </a:r>
                      <a:r>
                        <a:rPr lang="en-US" sz="1200" b="1" baseline="0" smtClean="0"/>
                        <a:t> Bến Thành</a:t>
                      </a:r>
                      <a:endParaRPr lang="en-US" sz="1200" b="1"/>
                    </a:p>
                  </a:txBody>
                  <a:tcPr/>
                </a:tc>
              </a:tr>
            </a:tbl>
          </a:graphicData>
        </a:graphic>
      </p:graphicFrame>
      <p:sp>
        <p:nvSpPr>
          <p:cNvPr id="92" name="Slide Number Placeholder 91"/>
          <p:cNvSpPr>
            <a:spLocks noGrp="1"/>
          </p:cNvSpPr>
          <p:nvPr>
            <p:ph type="sldNum" sz="quarter" idx="12"/>
          </p:nvPr>
        </p:nvSpPr>
        <p:spPr/>
        <p:txBody>
          <a:bodyPr/>
          <a:lstStyle/>
          <a:p>
            <a:fld id="{845E3117-1AE7-4ACC-839B-C69B4E3F6E58}" type="slidenum">
              <a:rPr lang="en-US" smtClean="0"/>
              <a:pPr/>
              <a:t>11</a:t>
            </a:fld>
            <a:endParaRPr lang="en-US"/>
          </a:p>
        </p:txBody>
      </p:sp>
      <p:sp>
        <p:nvSpPr>
          <p:cNvPr id="6" name="Cube 5"/>
          <p:cNvSpPr/>
          <p:nvPr/>
        </p:nvSpPr>
        <p:spPr>
          <a:xfrm>
            <a:off x="4951328" y="1513964"/>
            <a:ext cx="695985" cy="667990"/>
          </a:xfrm>
          <a:prstGeom prst="cube">
            <a:avLst>
              <a:gd name="adj" fmla="val 329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p:cNvCxnSpPr/>
          <p:nvPr/>
        </p:nvCxnSpPr>
        <p:spPr>
          <a:xfrm>
            <a:off x="5567903" y="1884928"/>
            <a:ext cx="1442497" cy="44121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038600" y="2643138"/>
            <a:ext cx="457200" cy="423517"/>
          </a:xfrm>
          <a:prstGeom prst="rect">
            <a:avLst/>
          </a:prstGeom>
          <a:solidFill>
            <a:schemeClr val="tx2"/>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a:t>
            </a:r>
            <a:endParaRPr lang="en-US">
              <a:solidFill>
                <a:schemeClr val="bg1"/>
              </a:solidFill>
            </a:endParaRPr>
          </a:p>
        </p:txBody>
      </p:sp>
      <p:sp>
        <p:nvSpPr>
          <p:cNvPr id="44" name="Rectangle 43"/>
          <p:cNvSpPr/>
          <p:nvPr/>
        </p:nvSpPr>
        <p:spPr>
          <a:xfrm>
            <a:off x="4495800" y="3071046"/>
            <a:ext cx="457200" cy="423517"/>
          </a:xfrm>
          <a:prstGeom prst="rect">
            <a:avLst/>
          </a:prstGeom>
          <a:solidFill>
            <a:schemeClr val="tx2"/>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a:t>
            </a:r>
            <a:endParaRPr lang="en-US">
              <a:solidFill>
                <a:schemeClr val="bg1"/>
              </a:solidFill>
            </a:endParaRPr>
          </a:p>
        </p:txBody>
      </p:sp>
    </p:spTree>
    <p:extLst>
      <p:ext uri="{BB962C8B-B14F-4D97-AF65-F5344CB8AC3E}">
        <p14:creationId xmlns:p14="http://schemas.microsoft.com/office/powerpoint/2010/main" val="12275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2"/>
          </p:nvPr>
        </p:nvSpPr>
        <p:spPr/>
        <p:txBody>
          <a:bodyPr/>
          <a:lstStyle/>
          <a:p>
            <a:fld id="{845E3117-1AE7-4ACC-839B-C69B4E3F6E58}" type="slidenum">
              <a:rPr lang="en-US" smtClean="0"/>
              <a:pPr/>
              <a:t>12</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968840491"/>
              </p:ext>
            </p:extLst>
          </p:nvPr>
        </p:nvGraphicFramePr>
        <p:xfrm>
          <a:off x="1447800" y="990600"/>
          <a:ext cx="6096000" cy="5003286"/>
        </p:xfrm>
        <a:graphic>
          <a:graphicData uri="http://schemas.openxmlformats.org/drawingml/2006/table">
            <a:tbl>
              <a:tblPr firstRow="1" bandRow="1">
                <a:tableStyleId>{5C22544A-7EE6-4342-B048-85BDC9FD1C3A}</a:tableStyleId>
              </a:tblPr>
              <a:tblGrid>
                <a:gridCol w="2560320"/>
                <a:gridCol w="3535680"/>
              </a:tblGrid>
              <a:tr h="370326">
                <a:tc>
                  <a:txBody>
                    <a:bodyPr/>
                    <a:lstStyle/>
                    <a:p>
                      <a:r>
                        <a:rPr lang="en-US" sz="1400" b="1" smtClean="0"/>
                        <a:t>Ngữ</a:t>
                      </a:r>
                      <a:r>
                        <a:rPr lang="en-US" sz="1400" b="1" baseline="0" smtClean="0"/>
                        <a:t> cảnh</a:t>
                      </a:r>
                      <a:endParaRPr lang="en-US" sz="1400" b="1"/>
                    </a:p>
                  </a:txBody>
                  <a:tcPr/>
                </a:tc>
                <a:tc>
                  <a:txBody>
                    <a:bodyPr/>
                    <a:lstStyle/>
                    <a:p>
                      <a:r>
                        <a:rPr lang="en-US" sz="1400" b="1" smtClean="0"/>
                        <a:t>Giá</a:t>
                      </a:r>
                      <a:r>
                        <a:rPr lang="en-US" sz="1400" b="1" baseline="0" smtClean="0"/>
                        <a:t> trị</a:t>
                      </a:r>
                      <a:endParaRPr lang="en-US" sz="1400" b="1"/>
                    </a:p>
                  </a:txBody>
                  <a:tcPr/>
                </a:tc>
              </a:tr>
              <a:tr h="1004445">
                <a:tc>
                  <a:txBody>
                    <a:bodyPr/>
                    <a:lstStyle/>
                    <a:p>
                      <a:r>
                        <a:rPr lang="en-US" sz="1400" b="1" smtClean="0">
                          <a:solidFill>
                            <a:srgbClr val="000000"/>
                          </a:solidFill>
                        </a:rPr>
                        <a:t>Bạn</a:t>
                      </a:r>
                      <a:r>
                        <a:rPr lang="en-US" sz="1400" b="1" baseline="0" smtClean="0">
                          <a:solidFill>
                            <a:srgbClr val="000000"/>
                          </a:solidFill>
                        </a:rPr>
                        <a:t> đồng hành</a:t>
                      </a:r>
                      <a:endParaRPr lang="en-US" sz="1400" b="1">
                        <a:solidFill>
                          <a:srgbClr val="000000"/>
                        </a:solidFill>
                      </a:endParaRPr>
                    </a:p>
                  </a:txBody>
                  <a:tcPr/>
                </a:tc>
                <a:tc>
                  <a:txBody>
                    <a:bodyPr/>
                    <a:lstStyle/>
                    <a:p>
                      <a:r>
                        <a:rPr lang="pt-BR" sz="1400" b="1" kern="1200" smtClean="0">
                          <a:solidFill>
                            <a:srgbClr val="000000"/>
                          </a:solidFill>
                          <a:effectLst/>
                          <a:latin typeface="+mn-lt"/>
                          <a:ea typeface="+mn-ea"/>
                          <a:cs typeface="+mn-cs"/>
                        </a:rPr>
                        <a:t>Một mình. </a:t>
                      </a:r>
                      <a:br>
                        <a:rPr lang="pt-BR" sz="1400" b="1" kern="1200" smtClean="0">
                          <a:solidFill>
                            <a:srgbClr val="000000"/>
                          </a:solidFill>
                          <a:effectLst/>
                          <a:latin typeface="+mn-lt"/>
                          <a:ea typeface="+mn-ea"/>
                          <a:cs typeface="+mn-cs"/>
                        </a:rPr>
                      </a:br>
                      <a:r>
                        <a:rPr lang="pt-BR" sz="1400" b="1" kern="1200" smtClean="0">
                          <a:solidFill>
                            <a:srgbClr val="000000"/>
                          </a:solidFill>
                          <a:effectLst/>
                          <a:latin typeface="+mn-lt"/>
                          <a:ea typeface="+mn-ea"/>
                          <a:cs typeface="+mn-cs"/>
                        </a:rPr>
                        <a:t>Bạn bè / đồng nghiệp.</a:t>
                      </a:r>
                    </a:p>
                    <a:p>
                      <a:r>
                        <a:rPr lang="pt-BR" sz="1400" b="1" kern="1200" smtClean="0">
                          <a:solidFill>
                            <a:srgbClr val="000000"/>
                          </a:solidFill>
                          <a:effectLst/>
                          <a:latin typeface="+mn-lt"/>
                          <a:ea typeface="+mn-ea"/>
                          <a:cs typeface="+mn-cs"/>
                        </a:rPr>
                        <a:t>Gia đình.</a:t>
                      </a:r>
                      <a:br>
                        <a:rPr lang="pt-BR" sz="1400" b="1" kern="1200" smtClean="0">
                          <a:solidFill>
                            <a:srgbClr val="000000"/>
                          </a:solidFill>
                          <a:effectLst/>
                          <a:latin typeface="+mn-lt"/>
                          <a:ea typeface="+mn-ea"/>
                          <a:cs typeface="+mn-cs"/>
                        </a:rPr>
                      </a:br>
                      <a:r>
                        <a:rPr lang="pt-BR" sz="1400" b="1" kern="1200" smtClean="0">
                          <a:solidFill>
                            <a:srgbClr val="000000"/>
                          </a:solidFill>
                          <a:effectLst/>
                          <a:latin typeface="+mn-lt"/>
                          <a:ea typeface="+mn-ea"/>
                          <a:cs typeface="+mn-cs"/>
                        </a:rPr>
                        <a:t>Người yêu.</a:t>
                      </a:r>
                      <a:br>
                        <a:rPr lang="pt-BR" sz="1400" b="1" kern="1200" smtClean="0">
                          <a:solidFill>
                            <a:srgbClr val="000000"/>
                          </a:solidFill>
                          <a:effectLst/>
                          <a:latin typeface="+mn-lt"/>
                          <a:ea typeface="+mn-ea"/>
                          <a:cs typeface="+mn-cs"/>
                        </a:rPr>
                      </a:br>
                      <a:r>
                        <a:rPr lang="pt-BR" sz="1400" b="1" kern="1200" smtClean="0">
                          <a:solidFill>
                            <a:srgbClr val="000000"/>
                          </a:solidFill>
                          <a:effectLst/>
                          <a:latin typeface="+mn-lt"/>
                          <a:ea typeface="+mn-ea"/>
                          <a:cs typeface="+mn-cs"/>
                        </a:rPr>
                        <a:t>Trẻ em.</a:t>
                      </a:r>
                    </a:p>
                    <a:p>
                      <a:r>
                        <a:rPr lang="pt-BR" sz="1400" b="1" kern="1200" smtClean="0">
                          <a:solidFill>
                            <a:srgbClr val="000000"/>
                          </a:solidFill>
                          <a:effectLst/>
                          <a:latin typeface="+mn-lt"/>
                          <a:ea typeface="+mn-ea"/>
                          <a:cs typeface="+mn-cs"/>
                        </a:rPr>
                        <a:t>(*)</a:t>
                      </a:r>
                      <a:endParaRPr lang="en-US" sz="1400" b="1">
                        <a:solidFill>
                          <a:srgbClr val="000000"/>
                        </a:solidFill>
                      </a:endParaRPr>
                    </a:p>
                  </a:txBody>
                  <a:tcPr/>
                </a:tc>
              </a:tr>
              <a:tr h="639192">
                <a:tc>
                  <a:txBody>
                    <a:bodyPr/>
                    <a:lstStyle/>
                    <a:p>
                      <a:r>
                        <a:rPr lang="en-US" sz="1400" b="1" smtClean="0">
                          <a:solidFill>
                            <a:srgbClr val="000000"/>
                          </a:solidFill>
                        </a:rPr>
                        <a:t>Kinh phí</a:t>
                      </a:r>
                      <a:r>
                        <a:rPr lang="en-US" sz="1400" b="1" baseline="0" smtClean="0">
                          <a:solidFill>
                            <a:srgbClr val="000000"/>
                          </a:solidFill>
                        </a:rPr>
                        <a:t> du lịch</a:t>
                      </a:r>
                      <a:endParaRPr lang="en-US" sz="1400" b="1">
                        <a:solidFill>
                          <a:srgbClr val="000000"/>
                        </a:solidFill>
                      </a:endParaRPr>
                    </a:p>
                  </a:txBody>
                  <a:tcPr/>
                </a:tc>
                <a:tc>
                  <a:txBody>
                    <a:bodyPr/>
                    <a:lstStyle/>
                    <a:p>
                      <a:r>
                        <a:rPr lang="pt-BR" sz="1400" b="1" kern="1200" smtClean="0">
                          <a:solidFill>
                            <a:srgbClr val="000000"/>
                          </a:solidFill>
                          <a:effectLst/>
                          <a:latin typeface="+mn-lt"/>
                          <a:ea typeface="+mn-ea"/>
                          <a:cs typeface="+mn-cs"/>
                        </a:rPr>
                        <a:t>Chi tiêu tiết kiệm.</a:t>
                      </a:r>
                      <a:br>
                        <a:rPr lang="pt-BR" sz="1400" b="1" kern="1200" smtClean="0">
                          <a:solidFill>
                            <a:srgbClr val="000000"/>
                          </a:solidFill>
                          <a:effectLst/>
                          <a:latin typeface="+mn-lt"/>
                          <a:ea typeface="+mn-ea"/>
                          <a:cs typeface="+mn-cs"/>
                        </a:rPr>
                      </a:br>
                      <a:r>
                        <a:rPr lang="pt-BR" sz="1400" b="1" kern="1200" smtClean="0">
                          <a:solidFill>
                            <a:srgbClr val="000000"/>
                          </a:solidFill>
                          <a:effectLst/>
                          <a:latin typeface="+mn-lt"/>
                          <a:ea typeface="+mn-ea"/>
                          <a:cs typeface="+mn-cs"/>
                        </a:rPr>
                        <a:t>Chi tiêu vừa</a:t>
                      </a:r>
                      <a:r>
                        <a:rPr lang="pt-BR" sz="1400" b="1" kern="1200" baseline="0" smtClean="0">
                          <a:solidFill>
                            <a:srgbClr val="000000"/>
                          </a:solidFill>
                          <a:effectLst/>
                          <a:latin typeface="+mn-lt"/>
                          <a:ea typeface="+mn-ea"/>
                          <a:cs typeface="+mn-cs"/>
                        </a:rPr>
                        <a:t> phải</a:t>
                      </a:r>
                      <a:r>
                        <a:rPr lang="pt-BR" sz="1400" b="1" kern="1200" smtClean="0">
                          <a:solidFill>
                            <a:srgbClr val="000000"/>
                          </a:solidFill>
                          <a:effectLst/>
                          <a:latin typeface="+mn-lt"/>
                          <a:ea typeface="+mn-ea"/>
                          <a:cs typeface="+mn-cs"/>
                        </a:rPr>
                        <a:t>.</a:t>
                      </a:r>
                    </a:p>
                    <a:p>
                      <a:r>
                        <a:rPr lang="pt-BR" sz="1400" b="1" kern="1200" smtClean="0">
                          <a:solidFill>
                            <a:srgbClr val="000000"/>
                          </a:solidFill>
                          <a:effectLst/>
                          <a:latin typeface="+mn-lt"/>
                          <a:ea typeface="+mn-ea"/>
                          <a:cs typeface="+mn-cs"/>
                        </a:rPr>
                        <a:t>Chi tiêu sang trọng.</a:t>
                      </a:r>
                    </a:p>
                    <a:p>
                      <a:r>
                        <a:rPr lang="pt-BR" sz="1400" b="1" kern="1200" smtClean="0">
                          <a:solidFill>
                            <a:srgbClr val="000000"/>
                          </a:solidFill>
                          <a:effectLst/>
                          <a:latin typeface="+mn-lt"/>
                          <a:ea typeface="+mn-ea"/>
                          <a:cs typeface="+mn-cs"/>
                        </a:rPr>
                        <a:t>(*)</a:t>
                      </a:r>
                      <a:endParaRPr lang="en-US" sz="1400" b="1">
                        <a:solidFill>
                          <a:srgbClr val="000000"/>
                        </a:solidFill>
                      </a:endParaRPr>
                    </a:p>
                  </a:txBody>
                  <a:tcPr/>
                </a:tc>
              </a:tr>
              <a:tr h="821819">
                <a:tc>
                  <a:txBody>
                    <a:bodyPr/>
                    <a:lstStyle/>
                    <a:p>
                      <a:r>
                        <a:rPr lang="en-US" sz="1400" b="1" smtClean="0">
                          <a:solidFill>
                            <a:srgbClr val="000000"/>
                          </a:solidFill>
                        </a:rPr>
                        <a:t>Thời</a:t>
                      </a:r>
                      <a:r>
                        <a:rPr lang="en-US" sz="1400" b="1" baseline="0" smtClean="0">
                          <a:solidFill>
                            <a:srgbClr val="000000"/>
                          </a:solidFill>
                        </a:rPr>
                        <a:t> tiết</a:t>
                      </a:r>
                      <a:endParaRPr lang="en-US" sz="1400" b="1">
                        <a:solidFill>
                          <a:srgbClr val="000000"/>
                        </a:solidFill>
                      </a:endParaRPr>
                    </a:p>
                  </a:txBody>
                  <a:tcPr/>
                </a:tc>
                <a:tc>
                  <a:txBody>
                    <a:bodyPr/>
                    <a:lstStyle/>
                    <a:p>
                      <a:r>
                        <a:rPr lang="en-US" sz="1400" b="1" smtClean="0">
                          <a:solidFill>
                            <a:srgbClr val="000000"/>
                          </a:solidFill>
                        </a:rPr>
                        <a:t>Trong xanh.</a:t>
                      </a:r>
                    </a:p>
                    <a:p>
                      <a:r>
                        <a:rPr lang="en-US" sz="1400" b="1" smtClean="0">
                          <a:solidFill>
                            <a:srgbClr val="000000"/>
                          </a:solidFill>
                        </a:rPr>
                        <a:t>Nắng.</a:t>
                      </a:r>
                    </a:p>
                    <a:p>
                      <a:r>
                        <a:rPr lang="en-US" sz="1400" b="1" smtClean="0">
                          <a:solidFill>
                            <a:srgbClr val="000000"/>
                          </a:solidFill>
                        </a:rPr>
                        <a:t>Âm</a:t>
                      </a:r>
                      <a:r>
                        <a:rPr lang="en-US" sz="1400" b="1" baseline="0" smtClean="0">
                          <a:solidFill>
                            <a:srgbClr val="000000"/>
                          </a:solidFill>
                        </a:rPr>
                        <a:t> u, nhiều mây.</a:t>
                      </a:r>
                    </a:p>
                    <a:p>
                      <a:r>
                        <a:rPr lang="en-US" sz="1400" b="1" baseline="0" smtClean="0">
                          <a:solidFill>
                            <a:srgbClr val="000000"/>
                          </a:solidFill>
                        </a:rPr>
                        <a:t>Mưa.</a:t>
                      </a:r>
                    </a:p>
                    <a:p>
                      <a:r>
                        <a:rPr lang="en-US" sz="1400" b="1" baseline="0" smtClean="0">
                          <a:solidFill>
                            <a:srgbClr val="000000"/>
                          </a:solidFill>
                        </a:rPr>
                        <a:t>(*)</a:t>
                      </a:r>
                      <a:endParaRPr lang="en-US" sz="1400" b="1">
                        <a:solidFill>
                          <a:srgbClr val="000000"/>
                        </a:solidFill>
                      </a:endParaRPr>
                    </a:p>
                  </a:txBody>
                  <a:tcPr/>
                </a:tc>
              </a:tr>
              <a:tr h="821819">
                <a:tc>
                  <a:txBody>
                    <a:bodyPr/>
                    <a:lstStyle/>
                    <a:p>
                      <a:r>
                        <a:rPr lang="en-US" sz="1400" b="1" smtClean="0">
                          <a:solidFill>
                            <a:srgbClr val="000000"/>
                          </a:solidFill>
                        </a:rPr>
                        <a:t>Thời</a:t>
                      </a:r>
                      <a:r>
                        <a:rPr lang="en-US" sz="1400" b="1" baseline="0" smtClean="0">
                          <a:solidFill>
                            <a:srgbClr val="000000"/>
                          </a:solidFill>
                        </a:rPr>
                        <a:t> gian </a:t>
                      </a:r>
                    </a:p>
                    <a:p>
                      <a:r>
                        <a:rPr lang="en-US" sz="1400" b="1" baseline="0" smtClean="0">
                          <a:solidFill>
                            <a:srgbClr val="000000"/>
                          </a:solidFill>
                        </a:rPr>
                        <a:t>(cấu trúc phân cấp)</a:t>
                      </a:r>
                      <a:endParaRPr lang="en-US" sz="1400" b="1">
                        <a:solidFill>
                          <a:srgbClr val="000000"/>
                        </a:solidFill>
                      </a:endParaRPr>
                    </a:p>
                  </a:txBody>
                  <a:tcPr/>
                </a:tc>
                <a:tc>
                  <a:txBody>
                    <a:bodyPr/>
                    <a:lstStyle/>
                    <a:p>
                      <a:r>
                        <a:rPr lang="en-US" sz="1400" b="1" smtClean="0">
                          <a:solidFill>
                            <a:srgbClr val="000000"/>
                          </a:solidFill>
                        </a:rPr>
                        <a:t>Ngày,</a:t>
                      </a:r>
                      <a:r>
                        <a:rPr lang="en-US" sz="1400" b="1" baseline="0" smtClean="0">
                          <a:solidFill>
                            <a:srgbClr val="000000"/>
                          </a:solidFill>
                        </a:rPr>
                        <a:t> tháng, năm.</a:t>
                      </a:r>
                    </a:p>
                    <a:p>
                      <a:r>
                        <a:rPr lang="en-US" sz="1400" b="1" baseline="0" smtClean="0">
                          <a:solidFill>
                            <a:srgbClr val="000000"/>
                          </a:solidFill>
                        </a:rPr>
                        <a:t>Buổi. (Sáng / chiều / tối / *)</a:t>
                      </a:r>
                    </a:p>
                    <a:p>
                      <a:r>
                        <a:rPr lang="en-US" sz="1400" b="1" baseline="0" smtClean="0">
                          <a:solidFill>
                            <a:srgbClr val="000000"/>
                          </a:solidFill>
                        </a:rPr>
                        <a:t>Tuần. (Trong tuần / cuối tuần / *)</a:t>
                      </a:r>
                    </a:p>
                    <a:p>
                      <a:r>
                        <a:rPr lang="en-US" sz="1400" b="1" baseline="0" smtClean="0">
                          <a:solidFill>
                            <a:srgbClr val="000000"/>
                          </a:solidFill>
                        </a:rPr>
                        <a:t>Mùa. (Xuân / hạ / thu / đông / *)</a:t>
                      </a:r>
                    </a:p>
                    <a:p>
                      <a:r>
                        <a:rPr lang="en-US" sz="1400" b="1" smtClean="0">
                          <a:solidFill>
                            <a:srgbClr val="000000"/>
                          </a:solidFill>
                        </a:rPr>
                        <a:t>(*)</a:t>
                      </a:r>
                      <a:endParaRPr lang="en-US" sz="1400" b="1">
                        <a:solidFill>
                          <a:srgbClr val="000000"/>
                        </a:solidFill>
                      </a:endParaRPr>
                    </a:p>
                  </a:txBody>
                  <a:tcPr/>
                </a:tc>
              </a:tr>
            </a:tbl>
          </a:graphicData>
        </a:graphic>
      </p:graphicFrame>
      <p:sp>
        <p:nvSpPr>
          <p:cNvPr id="11" name="Title 1"/>
          <p:cNvSpPr>
            <a:spLocks noGrp="1"/>
          </p:cNvSpPr>
          <p:nvPr>
            <p:ph type="title"/>
          </p:nvPr>
        </p:nvSpPr>
        <p:spPr>
          <a:xfrm>
            <a:off x="457200" y="266700"/>
            <a:ext cx="7277100" cy="457200"/>
          </a:xfrm>
        </p:spPr>
        <p:txBody>
          <a:bodyPr/>
          <a:lstStyle/>
          <a:p>
            <a:r>
              <a:rPr lang="en-US" sz="2800" smtClean="0"/>
              <a:t>Phương pháp khuyến nghị nhiều chiều</a:t>
            </a:r>
            <a:endParaRPr lang="en-US" sz="2800"/>
          </a:p>
        </p:txBody>
      </p:sp>
      <p:sp>
        <p:nvSpPr>
          <p:cNvPr id="12" name="TextBox 11"/>
          <p:cNvSpPr txBox="1"/>
          <p:nvPr/>
        </p:nvSpPr>
        <p:spPr>
          <a:xfrm>
            <a:off x="1371600" y="6096000"/>
            <a:ext cx="2451312" cy="369332"/>
          </a:xfrm>
          <a:prstGeom prst="rect">
            <a:avLst/>
          </a:prstGeom>
          <a:noFill/>
        </p:spPr>
        <p:txBody>
          <a:bodyPr wrap="none" rtlCol="0">
            <a:spAutoFit/>
          </a:bodyPr>
          <a:lstStyle/>
          <a:p>
            <a:r>
              <a:rPr lang="en-US" smtClean="0"/>
              <a:t>(*): </a:t>
            </a:r>
            <a:r>
              <a:rPr lang="en-US" smtClean="0"/>
              <a:t>không ảnh hưởng</a:t>
            </a:r>
            <a:r>
              <a:rPr lang="en-US" smtClean="0"/>
              <a:t>.</a:t>
            </a:r>
            <a:endParaRPr lang="en-US"/>
          </a:p>
        </p:txBody>
      </p:sp>
      <p:pic>
        <p:nvPicPr>
          <p:cNvPr id="9" name="Picture 14" descr="C:\Users\LEHIEU\Desktop\User-Group-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828800"/>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LEHIEU\Desktop\gold-dollar-sig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193" y="2810501"/>
            <a:ext cx="574675" cy="8470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LEHIEU\Desktop\55da4e3fd181d5103a578b1c6064a470-weather-symbols-clip-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1367" y="3962400"/>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C:\Users\LEHIEU\Desktop\Prime-Time-Clo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9054" y="5105400"/>
            <a:ext cx="647146" cy="64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838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nhiều chiều</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13</a:t>
            </a:fld>
            <a:endParaRPr lang="en-US"/>
          </a:p>
        </p:txBody>
      </p:sp>
      <p:sp>
        <p:nvSpPr>
          <p:cNvPr id="5" name="Rectangle 4"/>
          <p:cNvSpPr/>
          <p:nvPr/>
        </p:nvSpPr>
        <p:spPr>
          <a:xfrm>
            <a:off x="9906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1295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3200" y="333375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906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53200" y="5334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0600" y="22860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0" y="4343400"/>
            <a:ext cx="1981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5" idx="2"/>
            <a:endCxn id="17" idx="0"/>
          </p:cNvCxnSpPr>
          <p:nvPr/>
        </p:nvCxnSpPr>
        <p:spPr>
          <a:xfrm>
            <a:off x="1981200" y="1981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1" idx="0"/>
          </p:cNvCxnSpPr>
          <p:nvPr/>
        </p:nvCxnSpPr>
        <p:spPr>
          <a:xfrm>
            <a:off x="1981200" y="2971800"/>
            <a:ext cx="0"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14" idx="0"/>
          </p:cNvCxnSpPr>
          <p:nvPr/>
        </p:nvCxnSpPr>
        <p:spPr>
          <a:xfrm>
            <a:off x="19812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2"/>
            <a:endCxn id="12" idx="0"/>
          </p:cNvCxnSpPr>
          <p:nvPr/>
        </p:nvCxnSpPr>
        <p:spPr>
          <a:xfrm>
            <a:off x="48006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8" idx="0"/>
          </p:cNvCxnSpPr>
          <p:nvPr/>
        </p:nvCxnSpPr>
        <p:spPr>
          <a:xfrm>
            <a:off x="4800600" y="4019550"/>
            <a:ext cx="0" cy="32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15" idx="0"/>
          </p:cNvCxnSpPr>
          <p:nvPr/>
        </p:nvCxnSpPr>
        <p:spPr>
          <a:xfrm>
            <a:off x="4800600" y="5029200"/>
            <a:ext cx="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3" idx="0"/>
          </p:cNvCxnSpPr>
          <p:nvPr/>
        </p:nvCxnSpPr>
        <p:spPr>
          <a:xfrm>
            <a:off x="7543800" y="1981200"/>
            <a:ext cx="0" cy="13525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2"/>
            <a:endCxn id="16" idx="0"/>
          </p:cNvCxnSpPr>
          <p:nvPr/>
        </p:nvCxnSpPr>
        <p:spPr>
          <a:xfrm>
            <a:off x="7543800" y="4019550"/>
            <a:ext cx="0" cy="1314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1786" y="129540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5" name="TextBox 34"/>
          <p:cNvSpPr txBox="1"/>
          <p:nvPr/>
        </p:nvSpPr>
        <p:spPr>
          <a:xfrm>
            <a:off x="4131186" y="1320140"/>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6" name="TextBox 35"/>
          <p:cNvSpPr txBox="1"/>
          <p:nvPr/>
        </p:nvSpPr>
        <p:spPr>
          <a:xfrm>
            <a:off x="6874386" y="1295399"/>
            <a:ext cx="1338828" cy="584775"/>
          </a:xfrm>
          <a:prstGeom prst="rect">
            <a:avLst/>
          </a:prstGeom>
          <a:noFill/>
        </p:spPr>
        <p:txBody>
          <a:bodyPr wrap="none" rtlCol="0">
            <a:spAutoFit/>
          </a:bodyPr>
          <a:lstStyle/>
          <a:p>
            <a:pPr algn="ctr"/>
            <a:r>
              <a:rPr lang="en-US" sz="1600" b="1" smtClean="0"/>
              <a:t>Data</a:t>
            </a:r>
          </a:p>
          <a:p>
            <a:pPr algn="ctr"/>
            <a:r>
              <a:rPr lang="en-US" sz="1600" smtClean="0"/>
              <a:t>U x I x C x R</a:t>
            </a:r>
            <a:endParaRPr lang="en-US" sz="1600"/>
          </a:p>
        </p:txBody>
      </p:sp>
      <p:sp>
        <p:nvSpPr>
          <p:cNvPr id="37" name="TextBox 36"/>
          <p:cNvSpPr txBox="1"/>
          <p:nvPr/>
        </p:nvSpPr>
        <p:spPr>
          <a:xfrm>
            <a:off x="892862" y="2276104"/>
            <a:ext cx="2145139" cy="584775"/>
          </a:xfrm>
          <a:prstGeom prst="rect">
            <a:avLst/>
          </a:prstGeom>
          <a:noFill/>
        </p:spPr>
        <p:txBody>
          <a:bodyPr wrap="none" rtlCol="0">
            <a:spAutoFit/>
          </a:bodyPr>
          <a:lstStyle/>
          <a:p>
            <a:pPr algn="ctr"/>
            <a:r>
              <a:rPr lang="en-US" sz="1600" b="1" smtClean="0"/>
              <a:t>Contextualized Data</a:t>
            </a:r>
          </a:p>
          <a:p>
            <a:pPr algn="ctr"/>
            <a:r>
              <a:rPr lang="en-US" sz="1600" smtClean="0"/>
              <a:t>U x I x R</a:t>
            </a:r>
            <a:endParaRPr lang="en-US" sz="1600"/>
          </a:p>
        </p:txBody>
      </p:sp>
      <p:sp>
        <p:nvSpPr>
          <p:cNvPr id="38" name="TextBox 37"/>
          <p:cNvSpPr txBox="1"/>
          <p:nvPr/>
        </p:nvSpPr>
        <p:spPr>
          <a:xfrm>
            <a:off x="1180822" y="3377625"/>
            <a:ext cx="1608133" cy="584775"/>
          </a:xfrm>
          <a:prstGeom prst="rect">
            <a:avLst/>
          </a:prstGeom>
          <a:noFill/>
        </p:spPr>
        <p:txBody>
          <a:bodyPr wrap="none" rtlCol="0">
            <a:spAutoFit/>
          </a:bodyPr>
          <a:lstStyle/>
          <a:p>
            <a:pPr algn="ctr"/>
            <a:r>
              <a:rPr lang="en-US" sz="1600" b="1" smtClean="0"/>
              <a:t>2-Dimension</a:t>
            </a:r>
            <a:r>
              <a:rPr lang="en-US" sz="1600" smtClean="0"/>
              <a:t> </a:t>
            </a:r>
            <a:endParaRPr lang="en-US" sz="1600"/>
          </a:p>
          <a:p>
            <a:pPr algn="ctr"/>
            <a:r>
              <a:rPr lang="en-US" sz="1600" b="1" smtClean="0"/>
              <a:t>Recommender</a:t>
            </a:r>
          </a:p>
        </p:txBody>
      </p:sp>
      <p:sp>
        <p:nvSpPr>
          <p:cNvPr id="40" name="TextBox 39"/>
          <p:cNvSpPr txBox="1"/>
          <p:nvPr/>
        </p:nvSpPr>
        <p:spPr>
          <a:xfrm>
            <a:off x="6650551" y="3377625"/>
            <a:ext cx="1840568" cy="584775"/>
          </a:xfrm>
          <a:prstGeom prst="rect">
            <a:avLst/>
          </a:prstGeom>
          <a:noFill/>
        </p:spPr>
        <p:txBody>
          <a:bodyPr wrap="none" rtlCol="0">
            <a:spAutoFit/>
          </a:bodyPr>
          <a:lstStyle/>
          <a:p>
            <a:pPr algn="ctr"/>
            <a:r>
              <a:rPr lang="en-US" sz="1600" b="1" smtClean="0"/>
              <a:t>Multi-Dimension </a:t>
            </a:r>
            <a:br>
              <a:rPr lang="en-US" sz="1600" b="1" smtClean="0"/>
            </a:br>
            <a:r>
              <a:rPr lang="en-US" sz="1600" b="1" smtClean="0"/>
              <a:t>Recommender</a:t>
            </a:r>
          </a:p>
        </p:txBody>
      </p:sp>
      <p:sp>
        <p:nvSpPr>
          <p:cNvPr id="41" name="TextBox 40"/>
          <p:cNvSpPr txBox="1"/>
          <p:nvPr/>
        </p:nvSpPr>
        <p:spPr>
          <a:xfrm>
            <a:off x="1088172"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2" name="TextBox 41"/>
          <p:cNvSpPr txBox="1"/>
          <p:nvPr/>
        </p:nvSpPr>
        <p:spPr>
          <a:xfrm>
            <a:off x="3907567" y="5307568"/>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3" name="TextBox 42"/>
          <p:cNvSpPr txBox="1"/>
          <p:nvPr/>
        </p:nvSpPr>
        <p:spPr>
          <a:xfrm>
            <a:off x="6650767" y="5334000"/>
            <a:ext cx="1786066" cy="738664"/>
          </a:xfrm>
          <a:prstGeom prst="rect">
            <a:avLst/>
          </a:prstGeom>
          <a:noFill/>
        </p:spPr>
        <p:txBody>
          <a:bodyPr wrap="none" rtlCol="0">
            <a:spAutoFit/>
          </a:bodyPr>
          <a:lstStyle/>
          <a:p>
            <a:pPr algn="ctr"/>
            <a:r>
              <a:rPr lang="en-US" sz="1400" b="1" smtClean="0"/>
              <a:t>Contextual </a:t>
            </a:r>
          </a:p>
          <a:p>
            <a:pPr algn="ctr"/>
            <a:r>
              <a:rPr lang="en-US" sz="1400" b="1" smtClean="0"/>
              <a:t>Recommendations</a:t>
            </a:r>
          </a:p>
          <a:p>
            <a:pPr algn="ctr"/>
            <a:r>
              <a:rPr lang="en-US" sz="1400"/>
              <a:t>i</a:t>
            </a:r>
            <a:r>
              <a:rPr lang="en-US" sz="1400" smtClean="0"/>
              <a:t>1, i2, i3 …</a:t>
            </a:r>
            <a:endParaRPr lang="en-US" sz="1400"/>
          </a:p>
        </p:txBody>
      </p:sp>
      <p:sp>
        <p:nvSpPr>
          <p:cNvPr id="44" name="TextBox 43"/>
          <p:cNvSpPr txBox="1"/>
          <p:nvPr/>
        </p:nvSpPr>
        <p:spPr>
          <a:xfrm>
            <a:off x="3934601" y="4424690"/>
            <a:ext cx="1786065" cy="523220"/>
          </a:xfrm>
          <a:prstGeom prst="rect">
            <a:avLst/>
          </a:prstGeom>
          <a:noFill/>
        </p:spPr>
        <p:txBody>
          <a:bodyPr wrap="none" rtlCol="0">
            <a:spAutoFit/>
          </a:bodyPr>
          <a:lstStyle/>
          <a:p>
            <a:pPr algn="ctr"/>
            <a:r>
              <a:rPr lang="en-US" sz="1400" b="1" smtClean="0"/>
              <a:t>Recommendations</a:t>
            </a:r>
          </a:p>
          <a:p>
            <a:pPr algn="ctr"/>
            <a:r>
              <a:rPr lang="en-US" sz="1400"/>
              <a:t>i</a:t>
            </a:r>
            <a:r>
              <a:rPr lang="en-US" sz="1400" smtClean="0"/>
              <a:t>1, i2, i3 …</a:t>
            </a:r>
            <a:endParaRPr lang="en-US" sz="1400"/>
          </a:p>
        </p:txBody>
      </p:sp>
      <p:sp>
        <p:nvSpPr>
          <p:cNvPr id="45" name="TextBox 44"/>
          <p:cNvSpPr txBox="1"/>
          <p:nvPr/>
        </p:nvSpPr>
        <p:spPr>
          <a:xfrm>
            <a:off x="538118" y="1948934"/>
            <a:ext cx="300082" cy="369332"/>
          </a:xfrm>
          <a:prstGeom prst="rect">
            <a:avLst/>
          </a:prstGeom>
          <a:noFill/>
        </p:spPr>
        <p:txBody>
          <a:bodyPr wrap="none" rtlCol="0">
            <a:spAutoFit/>
          </a:bodyPr>
          <a:lstStyle/>
          <a:p>
            <a:r>
              <a:rPr lang="en-US" smtClean="0"/>
              <a:t>c</a:t>
            </a:r>
            <a:endParaRPr lang="en-US"/>
          </a:p>
        </p:txBody>
      </p:sp>
      <p:sp>
        <p:nvSpPr>
          <p:cNvPr id="46" name="TextBox 45"/>
          <p:cNvSpPr txBox="1"/>
          <p:nvPr/>
        </p:nvSpPr>
        <p:spPr>
          <a:xfrm>
            <a:off x="525294" y="3996809"/>
            <a:ext cx="312906" cy="369332"/>
          </a:xfrm>
          <a:prstGeom prst="rect">
            <a:avLst/>
          </a:prstGeom>
          <a:noFill/>
        </p:spPr>
        <p:txBody>
          <a:bodyPr wrap="none" rtlCol="0">
            <a:spAutoFit/>
          </a:bodyPr>
          <a:lstStyle/>
          <a:p>
            <a:r>
              <a:rPr lang="en-US"/>
              <a:t>u</a:t>
            </a:r>
          </a:p>
        </p:txBody>
      </p:sp>
      <p:cxnSp>
        <p:nvCxnSpPr>
          <p:cNvPr id="48" name="Straight Arrow Connector 47"/>
          <p:cNvCxnSpPr>
            <a:stCxn id="45" idx="3"/>
          </p:cNvCxnSpPr>
          <p:nvPr/>
        </p:nvCxnSpPr>
        <p:spPr>
          <a:xfrm>
            <a:off x="838200" y="2133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16486" y="4181475"/>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52800" y="3996809"/>
            <a:ext cx="312906" cy="369332"/>
          </a:xfrm>
          <a:prstGeom prst="rect">
            <a:avLst/>
          </a:prstGeom>
          <a:noFill/>
        </p:spPr>
        <p:txBody>
          <a:bodyPr wrap="none" rtlCol="0">
            <a:spAutoFit/>
          </a:bodyPr>
          <a:lstStyle/>
          <a:p>
            <a:r>
              <a:rPr lang="en-US"/>
              <a:t>u</a:t>
            </a:r>
          </a:p>
        </p:txBody>
      </p:sp>
      <p:cxnSp>
        <p:nvCxnSpPr>
          <p:cNvPr id="51" name="Straight Arrow Connector 50"/>
          <p:cNvCxnSpPr/>
          <p:nvPr/>
        </p:nvCxnSpPr>
        <p:spPr>
          <a:xfrm>
            <a:off x="3665706" y="41910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52800" y="4953000"/>
            <a:ext cx="300082" cy="369332"/>
          </a:xfrm>
          <a:prstGeom prst="rect">
            <a:avLst/>
          </a:prstGeom>
          <a:noFill/>
        </p:spPr>
        <p:txBody>
          <a:bodyPr wrap="none" rtlCol="0">
            <a:spAutoFit/>
          </a:bodyPr>
          <a:lstStyle/>
          <a:p>
            <a:r>
              <a:rPr lang="en-US" smtClean="0"/>
              <a:t>c</a:t>
            </a:r>
            <a:endParaRPr lang="en-US"/>
          </a:p>
        </p:txBody>
      </p:sp>
      <p:cxnSp>
        <p:nvCxnSpPr>
          <p:cNvPr id="53" name="Straight Arrow Connector 52"/>
          <p:cNvCxnSpPr/>
          <p:nvPr/>
        </p:nvCxnSpPr>
        <p:spPr>
          <a:xfrm>
            <a:off x="3665706" y="5181600"/>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96000" y="4008477"/>
            <a:ext cx="312906" cy="369332"/>
          </a:xfrm>
          <a:prstGeom prst="rect">
            <a:avLst/>
          </a:prstGeom>
          <a:noFill/>
        </p:spPr>
        <p:txBody>
          <a:bodyPr wrap="none" rtlCol="0">
            <a:spAutoFit/>
          </a:bodyPr>
          <a:lstStyle/>
          <a:p>
            <a:r>
              <a:rPr lang="en-US"/>
              <a:t>u</a:t>
            </a:r>
          </a:p>
        </p:txBody>
      </p:sp>
      <p:sp>
        <p:nvSpPr>
          <p:cNvPr id="56" name="TextBox 55"/>
          <p:cNvSpPr txBox="1"/>
          <p:nvPr/>
        </p:nvSpPr>
        <p:spPr>
          <a:xfrm>
            <a:off x="6096000" y="4355068"/>
            <a:ext cx="300082" cy="369332"/>
          </a:xfrm>
          <a:prstGeom prst="rect">
            <a:avLst/>
          </a:prstGeom>
          <a:noFill/>
        </p:spPr>
        <p:txBody>
          <a:bodyPr wrap="none" rtlCol="0">
            <a:spAutoFit/>
          </a:bodyPr>
          <a:lstStyle/>
          <a:p>
            <a:r>
              <a:rPr lang="en-US" smtClean="0"/>
              <a:t>c</a:t>
            </a:r>
            <a:endParaRPr lang="en-US"/>
          </a:p>
        </p:txBody>
      </p:sp>
      <p:cxnSp>
        <p:nvCxnSpPr>
          <p:cNvPr id="57" name="Straight Arrow Connector 56"/>
          <p:cNvCxnSpPr/>
          <p:nvPr/>
        </p:nvCxnSpPr>
        <p:spPr>
          <a:xfrm>
            <a:off x="6379086" y="4193143"/>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379086" y="4539734"/>
            <a:ext cx="990600" cy="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07086" y="838200"/>
            <a:ext cx="466794" cy="369332"/>
          </a:xfrm>
          <a:prstGeom prst="rect">
            <a:avLst/>
          </a:prstGeom>
          <a:noFill/>
        </p:spPr>
        <p:txBody>
          <a:bodyPr wrap="none" rtlCol="0">
            <a:spAutoFit/>
          </a:bodyPr>
          <a:lstStyle/>
          <a:p>
            <a:r>
              <a:rPr lang="en-US" smtClean="0"/>
              <a:t>(a)</a:t>
            </a:r>
            <a:endParaRPr lang="en-US"/>
          </a:p>
        </p:txBody>
      </p:sp>
      <p:sp>
        <p:nvSpPr>
          <p:cNvPr id="60" name="TextBox 59"/>
          <p:cNvSpPr txBox="1"/>
          <p:nvPr/>
        </p:nvSpPr>
        <p:spPr>
          <a:xfrm>
            <a:off x="4567203" y="838200"/>
            <a:ext cx="466794" cy="369332"/>
          </a:xfrm>
          <a:prstGeom prst="rect">
            <a:avLst/>
          </a:prstGeom>
          <a:noFill/>
        </p:spPr>
        <p:txBody>
          <a:bodyPr wrap="none" rtlCol="0">
            <a:spAutoFit/>
          </a:bodyPr>
          <a:lstStyle/>
          <a:p>
            <a:r>
              <a:rPr lang="en-US" smtClean="0"/>
              <a:t>(b)</a:t>
            </a:r>
            <a:endParaRPr lang="en-US"/>
          </a:p>
        </p:txBody>
      </p:sp>
      <p:sp>
        <p:nvSpPr>
          <p:cNvPr id="61" name="TextBox 60"/>
          <p:cNvSpPr txBox="1"/>
          <p:nvPr/>
        </p:nvSpPr>
        <p:spPr>
          <a:xfrm>
            <a:off x="7310403" y="838200"/>
            <a:ext cx="453970" cy="369332"/>
          </a:xfrm>
          <a:prstGeom prst="rect">
            <a:avLst/>
          </a:prstGeom>
          <a:noFill/>
        </p:spPr>
        <p:txBody>
          <a:bodyPr wrap="none" rtlCol="0">
            <a:spAutoFit/>
          </a:bodyPr>
          <a:lstStyle/>
          <a:p>
            <a:r>
              <a:rPr lang="en-US" smtClean="0"/>
              <a:t>(c)</a:t>
            </a:r>
            <a:endParaRPr lang="en-US"/>
          </a:p>
        </p:txBody>
      </p:sp>
      <p:sp>
        <p:nvSpPr>
          <p:cNvPr id="55" name="TextBox 54"/>
          <p:cNvSpPr txBox="1"/>
          <p:nvPr/>
        </p:nvSpPr>
        <p:spPr>
          <a:xfrm>
            <a:off x="3996533" y="3377624"/>
            <a:ext cx="1608133" cy="584775"/>
          </a:xfrm>
          <a:prstGeom prst="rect">
            <a:avLst/>
          </a:prstGeom>
          <a:noFill/>
        </p:spPr>
        <p:txBody>
          <a:bodyPr wrap="none" rtlCol="0">
            <a:spAutoFit/>
          </a:bodyPr>
          <a:lstStyle/>
          <a:p>
            <a:pPr algn="ctr"/>
            <a:r>
              <a:rPr lang="en-US" sz="1600" b="1" smtClean="0"/>
              <a:t>2-Dimension</a:t>
            </a:r>
            <a:r>
              <a:rPr lang="en-US" sz="1600" smtClean="0"/>
              <a:t> </a:t>
            </a:r>
            <a:endParaRPr lang="en-US" sz="1600"/>
          </a:p>
          <a:p>
            <a:pPr algn="ctr"/>
            <a:r>
              <a:rPr lang="en-US" sz="1600" b="1" smtClean="0"/>
              <a:t>Recommender</a:t>
            </a:r>
          </a:p>
        </p:txBody>
      </p:sp>
    </p:spTree>
    <p:extLst>
      <p:ext uri="{BB962C8B-B14F-4D97-AF65-F5344CB8AC3E}">
        <p14:creationId xmlns:p14="http://schemas.microsoft.com/office/powerpoint/2010/main" val="362067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12259"/>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solidFill>
                  <a:srgbClr val="FFFF00"/>
                </a:solidFill>
              </a:rPr>
              <a:t>Phương pháp thu giảm số chiều</a:t>
            </a:r>
            <a:endParaRPr lang="en-US" sz="2200">
              <a:solidFill>
                <a:srgbClr val="FFFF00"/>
              </a:solidFill>
            </a:endParaRPr>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14</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45E3117-1AE7-4ACC-839B-C69B4E3F6E58}" type="slidenum">
              <a:rPr lang="en-US" smtClean="0"/>
              <a:pPr/>
              <a:t>15</a:t>
            </a:fld>
            <a:endParaRPr lang="en-US"/>
          </a:p>
        </p:txBody>
      </p:sp>
      <p:grpSp>
        <p:nvGrpSpPr>
          <p:cNvPr id="39" name="Group 38"/>
          <p:cNvGrpSpPr/>
          <p:nvPr/>
        </p:nvGrpSpPr>
        <p:grpSpPr>
          <a:xfrm>
            <a:off x="1888708" y="897772"/>
            <a:ext cx="5289299" cy="2976760"/>
            <a:chOff x="1888708" y="897772"/>
            <a:chExt cx="5289299" cy="2976760"/>
          </a:xfrm>
        </p:grpSpPr>
        <p:sp>
          <p:nvSpPr>
            <p:cNvPr id="7" name="Cube 6"/>
            <p:cNvSpPr/>
            <p:nvPr/>
          </p:nvSpPr>
          <p:spPr>
            <a:xfrm>
              <a:off x="3478377" y="897772"/>
              <a:ext cx="2433701" cy="2362201"/>
            </a:xfrm>
            <a:prstGeom prst="cube">
              <a:avLst>
                <a:gd name="adj" fmla="val 21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cxnSp>
          <p:nvCxnSpPr>
            <p:cNvPr id="8" name="Straight Connector 7"/>
            <p:cNvCxnSpPr/>
            <p:nvPr/>
          </p:nvCxnSpPr>
          <p:spPr>
            <a:xfrm flipV="1">
              <a:off x="3987795" y="897772"/>
              <a:ext cx="456833"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flipV="1">
              <a:off x="4444995" y="897772"/>
              <a:ext cx="507405"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07498" y="897772"/>
              <a:ext cx="478564"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75443" y="1311517"/>
              <a:ext cx="536635" cy="556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5"/>
            </p:cNvCxnSpPr>
            <p:nvPr/>
          </p:nvCxnSpPr>
          <p:spPr>
            <a:xfrm flipV="1">
              <a:off x="5375443" y="1821700"/>
              <a:ext cx="536635" cy="487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375443" y="2275575"/>
              <a:ext cx="536635" cy="4710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82148" y="1126372"/>
              <a:ext cx="0" cy="1831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455646" y="143117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13813" y="186830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513813" y="2302440"/>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13813" y="2746644"/>
              <a:ext cx="1861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738671" y="1126372"/>
              <a:ext cx="19448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4888" y="3233022"/>
              <a:ext cx="338554" cy="369332"/>
            </a:xfrm>
            <a:prstGeom prst="rect">
              <a:avLst/>
            </a:prstGeom>
            <a:noFill/>
          </p:spPr>
          <p:txBody>
            <a:bodyPr wrap="none" rtlCol="0">
              <a:spAutoFit/>
            </a:bodyPr>
            <a:lstStyle/>
            <a:p>
              <a:r>
                <a:rPr lang="en-US" smtClean="0"/>
                <a:t>A</a:t>
              </a:r>
              <a:endParaRPr lang="en-US"/>
            </a:p>
          </p:txBody>
        </p:sp>
        <p:sp>
          <p:nvSpPr>
            <p:cNvPr id="27" name="TextBox 26"/>
            <p:cNvSpPr txBox="1"/>
            <p:nvPr/>
          </p:nvSpPr>
          <p:spPr>
            <a:xfrm>
              <a:off x="4054115" y="3233022"/>
              <a:ext cx="338554" cy="369332"/>
            </a:xfrm>
            <a:prstGeom prst="rect">
              <a:avLst/>
            </a:prstGeom>
            <a:noFill/>
          </p:spPr>
          <p:txBody>
            <a:bodyPr wrap="none" rtlCol="0">
              <a:spAutoFit/>
            </a:bodyPr>
            <a:lstStyle/>
            <a:p>
              <a:r>
                <a:rPr lang="en-US" smtClean="0"/>
                <a:t>B</a:t>
              </a:r>
              <a:endParaRPr lang="en-US"/>
            </a:p>
          </p:txBody>
        </p:sp>
        <p:sp>
          <p:nvSpPr>
            <p:cNvPr id="28" name="TextBox 27"/>
            <p:cNvSpPr txBox="1"/>
            <p:nvPr/>
          </p:nvSpPr>
          <p:spPr>
            <a:xfrm>
              <a:off x="4499275" y="3233022"/>
              <a:ext cx="351378" cy="369332"/>
            </a:xfrm>
            <a:prstGeom prst="rect">
              <a:avLst/>
            </a:prstGeom>
            <a:noFill/>
          </p:spPr>
          <p:txBody>
            <a:bodyPr wrap="none" rtlCol="0">
              <a:spAutoFit/>
            </a:bodyPr>
            <a:lstStyle/>
            <a:p>
              <a:r>
                <a:rPr lang="en-US"/>
                <a:t>C</a:t>
              </a:r>
            </a:p>
          </p:txBody>
        </p:sp>
        <p:sp>
          <p:nvSpPr>
            <p:cNvPr id="29" name="TextBox 28"/>
            <p:cNvSpPr txBox="1"/>
            <p:nvPr/>
          </p:nvSpPr>
          <p:spPr>
            <a:xfrm>
              <a:off x="4985017" y="3243655"/>
              <a:ext cx="351378" cy="369332"/>
            </a:xfrm>
            <a:prstGeom prst="rect">
              <a:avLst/>
            </a:prstGeom>
            <a:noFill/>
          </p:spPr>
          <p:txBody>
            <a:bodyPr wrap="none" rtlCol="0">
              <a:spAutoFit/>
            </a:bodyPr>
            <a:lstStyle/>
            <a:p>
              <a:r>
                <a:rPr lang="en-US" smtClean="0"/>
                <a:t>D</a:t>
              </a:r>
              <a:endParaRPr lang="en-US"/>
            </a:p>
          </p:txBody>
        </p:sp>
        <p:sp>
          <p:nvSpPr>
            <p:cNvPr id="30" name="TextBox 29"/>
            <p:cNvSpPr txBox="1"/>
            <p:nvPr/>
          </p:nvSpPr>
          <p:spPr>
            <a:xfrm>
              <a:off x="5386062" y="3168477"/>
              <a:ext cx="1108893" cy="323165"/>
            </a:xfrm>
            <a:prstGeom prst="rect">
              <a:avLst/>
            </a:prstGeom>
            <a:noFill/>
          </p:spPr>
          <p:txBody>
            <a:bodyPr wrap="none" rtlCol="0">
              <a:spAutoFit/>
            </a:bodyPr>
            <a:lstStyle/>
            <a:p>
              <a:r>
                <a:rPr lang="en-US" sz="1500" smtClean="0"/>
                <a:t>Trong tuần</a:t>
              </a:r>
              <a:endParaRPr lang="en-US" sz="1500"/>
            </a:p>
          </p:txBody>
        </p:sp>
        <p:sp>
          <p:nvSpPr>
            <p:cNvPr id="31" name="TextBox 30"/>
            <p:cNvSpPr txBox="1"/>
            <p:nvPr/>
          </p:nvSpPr>
          <p:spPr>
            <a:xfrm>
              <a:off x="5827772" y="2802772"/>
              <a:ext cx="1010213" cy="323165"/>
            </a:xfrm>
            <a:prstGeom prst="rect">
              <a:avLst/>
            </a:prstGeom>
            <a:noFill/>
          </p:spPr>
          <p:txBody>
            <a:bodyPr wrap="none" rtlCol="0">
              <a:spAutoFit/>
            </a:bodyPr>
            <a:lstStyle/>
            <a:p>
              <a:r>
                <a:rPr lang="en-US" sz="1500" smtClean="0"/>
                <a:t>Cuối tuần</a:t>
              </a:r>
              <a:endParaRPr lang="en-US" sz="1500"/>
            </a:p>
          </p:txBody>
        </p:sp>
        <p:sp>
          <p:nvSpPr>
            <p:cNvPr id="33" name="TextBox 32"/>
            <p:cNvSpPr txBox="1"/>
            <p:nvPr/>
          </p:nvSpPr>
          <p:spPr>
            <a:xfrm>
              <a:off x="2920995" y="1498968"/>
              <a:ext cx="479618" cy="369332"/>
            </a:xfrm>
            <a:prstGeom prst="rect">
              <a:avLst/>
            </a:prstGeom>
            <a:noFill/>
          </p:spPr>
          <p:txBody>
            <a:bodyPr wrap="none" rtlCol="0">
              <a:spAutoFit/>
            </a:bodyPr>
            <a:lstStyle/>
            <a:p>
              <a:r>
                <a:rPr lang="en-US" smtClean="0"/>
                <a:t>U1</a:t>
              </a:r>
              <a:endParaRPr lang="en-US"/>
            </a:p>
          </p:txBody>
        </p:sp>
        <p:sp>
          <p:nvSpPr>
            <p:cNvPr id="34" name="TextBox 33"/>
            <p:cNvSpPr txBox="1"/>
            <p:nvPr/>
          </p:nvSpPr>
          <p:spPr>
            <a:xfrm>
              <a:off x="2920995" y="1952378"/>
              <a:ext cx="479618" cy="369332"/>
            </a:xfrm>
            <a:prstGeom prst="rect">
              <a:avLst/>
            </a:prstGeom>
            <a:noFill/>
          </p:spPr>
          <p:txBody>
            <a:bodyPr wrap="none" rtlCol="0">
              <a:spAutoFit/>
            </a:bodyPr>
            <a:lstStyle/>
            <a:p>
              <a:r>
                <a:rPr lang="en-US" smtClean="0"/>
                <a:t>U2</a:t>
              </a:r>
              <a:endParaRPr lang="en-US"/>
            </a:p>
          </p:txBody>
        </p:sp>
        <p:sp>
          <p:nvSpPr>
            <p:cNvPr id="35" name="TextBox 34"/>
            <p:cNvSpPr txBox="1"/>
            <p:nvPr/>
          </p:nvSpPr>
          <p:spPr>
            <a:xfrm>
              <a:off x="2920995" y="2380286"/>
              <a:ext cx="479618" cy="369332"/>
            </a:xfrm>
            <a:prstGeom prst="rect">
              <a:avLst/>
            </a:prstGeom>
            <a:noFill/>
          </p:spPr>
          <p:txBody>
            <a:bodyPr wrap="none" rtlCol="0">
              <a:spAutoFit/>
            </a:bodyPr>
            <a:lstStyle/>
            <a:p>
              <a:r>
                <a:rPr lang="en-US" smtClean="0"/>
                <a:t>U3</a:t>
              </a:r>
              <a:endParaRPr lang="en-US"/>
            </a:p>
          </p:txBody>
        </p:sp>
        <p:sp>
          <p:nvSpPr>
            <p:cNvPr id="36" name="TextBox 35"/>
            <p:cNvSpPr txBox="1"/>
            <p:nvPr/>
          </p:nvSpPr>
          <p:spPr>
            <a:xfrm>
              <a:off x="2920995" y="2799145"/>
              <a:ext cx="479618" cy="369332"/>
            </a:xfrm>
            <a:prstGeom prst="rect">
              <a:avLst/>
            </a:prstGeom>
            <a:noFill/>
          </p:spPr>
          <p:txBody>
            <a:bodyPr wrap="none" rtlCol="0">
              <a:spAutoFit/>
            </a:bodyPr>
            <a:lstStyle/>
            <a:p>
              <a:r>
                <a:rPr lang="en-US" smtClean="0"/>
                <a:t>U4</a:t>
              </a:r>
              <a:endParaRPr lang="en-US"/>
            </a:p>
          </p:txBody>
        </p:sp>
        <p:sp>
          <p:nvSpPr>
            <p:cNvPr id="37" name="TextBox 36"/>
            <p:cNvSpPr txBox="1"/>
            <p:nvPr/>
          </p:nvSpPr>
          <p:spPr>
            <a:xfrm>
              <a:off x="1888708" y="2098255"/>
              <a:ext cx="1159292" cy="369332"/>
            </a:xfrm>
            <a:prstGeom prst="rect">
              <a:avLst/>
            </a:prstGeom>
            <a:noFill/>
          </p:spPr>
          <p:txBody>
            <a:bodyPr wrap="none" rtlCol="0">
              <a:spAutoFit/>
            </a:bodyPr>
            <a:lstStyle/>
            <a:p>
              <a:r>
                <a:rPr lang="en-US" smtClean="0">
                  <a:solidFill>
                    <a:srgbClr val="FFC000"/>
                  </a:solidFill>
                </a:rPr>
                <a:t>Du khách</a:t>
              </a:r>
              <a:endParaRPr lang="en-US">
                <a:solidFill>
                  <a:srgbClr val="FFC000"/>
                </a:solidFill>
              </a:endParaRPr>
            </a:p>
          </p:txBody>
        </p:sp>
        <p:sp>
          <p:nvSpPr>
            <p:cNvPr id="38" name="TextBox 37"/>
            <p:cNvSpPr txBox="1"/>
            <p:nvPr/>
          </p:nvSpPr>
          <p:spPr>
            <a:xfrm>
              <a:off x="6021921" y="2418223"/>
              <a:ext cx="1156086" cy="369332"/>
            </a:xfrm>
            <a:prstGeom prst="rect">
              <a:avLst/>
            </a:prstGeom>
            <a:noFill/>
          </p:spPr>
          <p:txBody>
            <a:bodyPr wrap="none" rtlCol="0">
              <a:spAutoFit/>
            </a:bodyPr>
            <a:lstStyle/>
            <a:p>
              <a:r>
                <a:rPr lang="en-US" smtClean="0">
                  <a:solidFill>
                    <a:srgbClr val="FFC000"/>
                  </a:solidFill>
                </a:rPr>
                <a:t>Thời gian</a:t>
              </a:r>
              <a:endParaRPr lang="en-US">
                <a:solidFill>
                  <a:srgbClr val="FFC000"/>
                </a:solidFill>
              </a:endParaRPr>
            </a:p>
          </p:txBody>
        </p:sp>
        <p:sp>
          <p:nvSpPr>
            <p:cNvPr id="71" name="TextBox 70"/>
            <p:cNvSpPr txBox="1"/>
            <p:nvPr/>
          </p:nvSpPr>
          <p:spPr>
            <a:xfrm>
              <a:off x="3886200" y="3505200"/>
              <a:ext cx="1454244" cy="369332"/>
            </a:xfrm>
            <a:prstGeom prst="rect">
              <a:avLst/>
            </a:prstGeom>
            <a:noFill/>
          </p:spPr>
          <p:txBody>
            <a:bodyPr wrap="none" rtlCol="0">
              <a:spAutoFit/>
            </a:bodyPr>
            <a:lstStyle/>
            <a:p>
              <a:r>
                <a:rPr lang="en-US">
                  <a:solidFill>
                    <a:srgbClr val="FFC000"/>
                  </a:solidFill>
                </a:rPr>
                <a:t>Đ</a:t>
              </a:r>
              <a:r>
                <a:rPr lang="en-US" smtClean="0">
                  <a:solidFill>
                    <a:srgbClr val="FFC000"/>
                  </a:solidFill>
                </a:rPr>
                <a:t>iểm du lịch</a:t>
              </a:r>
              <a:endParaRPr lang="en-US">
                <a:solidFill>
                  <a:srgbClr val="FFC000"/>
                </a:solidFill>
              </a:endParaRPr>
            </a:p>
          </p:txBody>
        </p:sp>
        <p:cxnSp>
          <p:nvCxnSpPr>
            <p:cNvPr id="116" name="Straight Connector 115"/>
            <p:cNvCxnSpPr/>
            <p:nvPr/>
          </p:nvCxnSpPr>
          <p:spPr>
            <a:xfrm>
              <a:off x="3998446" y="1405293"/>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907498" y="1422452"/>
              <a:ext cx="0" cy="1828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8" name="Left Arrow 157"/>
          <p:cNvSpPr/>
          <p:nvPr/>
        </p:nvSpPr>
        <p:spPr>
          <a:xfrm rot="18297722">
            <a:off x="1940735" y="3073452"/>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Left Arrow 158"/>
          <p:cNvSpPr/>
          <p:nvPr/>
        </p:nvSpPr>
        <p:spPr>
          <a:xfrm rot="13865376">
            <a:off x="6751047" y="3027488"/>
            <a:ext cx="687577" cy="4454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76200" y="3657600"/>
            <a:ext cx="4831299" cy="2883933"/>
            <a:chOff x="76200" y="3657600"/>
            <a:chExt cx="4831299" cy="2883933"/>
          </a:xfrm>
        </p:grpSpPr>
        <p:cxnSp>
          <p:nvCxnSpPr>
            <p:cNvPr id="221" name="Straight Connector 220"/>
            <p:cNvCxnSpPr>
              <a:stCxn id="152" idx="1"/>
              <a:endCxn id="152"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76200" y="3657600"/>
              <a:ext cx="4831299" cy="2883933"/>
              <a:chOff x="162486" y="3810000"/>
              <a:chExt cx="4662787" cy="2717023"/>
            </a:xfrm>
          </p:grpSpPr>
          <p:sp>
            <p:nvSpPr>
              <p:cNvPr id="141" name="TextBox 140"/>
              <p:cNvSpPr txBox="1"/>
              <p:nvPr/>
            </p:nvSpPr>
            <p:spPr>
              <a:xfrm>
                <a:off x="1521836" y="5935686"/>
                <a:ext cx="326746" cy="347957"/>
              </a:xfrm>
              <a:prstGeom prst="rect">
                <a:avLst/>
              </a:prstGeom>
              <a:noFill/>
            </p:spPr>
            <p:txBody>
              <a:bodyPr wrap="none" rtlCol="0">
                <a:spAutoFit/>
              </a:bodyPr>
              <a:lstStyle/>
              <a:p>
                <a:r>
                  <a:rPr lang="en-US" smtClean="0"/>
                  <a:t>A</a:t>
                </a:r>
                <a:endParaRPr lang="en-US"/>
              </a:p>
            </p:txBody>
          </p:sp>
          <p:sp>
            <p:nvSpPr>
              <p:cNvPr id="142" name="TextBox 141"/>
              <p:cNvSpPr txBox="1"/>
              <p:nvPr/>
            </p:nvSpPr>
            <p:spPr>
              <a:xfrm>
                <a:off x="1991063" y="5935686"/>
                <a:ext cx="326746" cy="347957"/>
              </a:xfrm>
              <a:prstGeom prst="rect">
                <a:avLst/>
              </a:prstGeom>
              <a:noFill/>
            </p:spPr>
            <p:txBody>
              <a:bodyPr wrap="none" rtlCol="0">
                <a:spAutoFit/>
              </a:bodyPr>
              <a:lstStyle/>
              <a:p>
                <a:r>
                  <a:rPr lang="en-US" smtClean="0"/>
                  <a:t>B</a:t>
                </a:r>
                <a:endParaRPr lang="en-US"/>
              </a:p>
            </p:txBody>
          </p:sp>
          <p:sp>
            <p:nvSpPr>
              <p:cNvPr id="143" name="TextBox 142"/>
              <p:cNvSpPr txBox="1"/>
              <p:nvPr/>
            </p:nvSpPr>
            <p:spPr>
              <a:xfrm>
                <a:off x="2436223" y="5935686"/>
                <a:ext cx="339122" cy="347957"/>
              </a:xfrm>
              <a:prstGeom prst="rect">
                <a:avLst/>
              </a:prstGeom>
              <a:noFill/>
            </p:spPr>
            <p:txBody>
              <a:bodyPr wrap="none" rtlCol="0">
                <a:spAutoFit/>
              </a:bodyPr>
              <a:lstStyle/>
              <a:p>
                <a:r>
                  <a:rPr lang="en-US" smtClean="0"/>
                  <a:t>C</a:t>
                </a:r>
                <a:endParaRPr lang="en-US"/>
              </a:p>
            </p:txBody>
          </p:sp>
          <p:sp>
            <p:nvSpPr>
              <p:cNvPr id="144" name="TextBox 143"/>
              <p:cNvSpPr txBox="1"/>
              <p:nvPr/>
            </p:nvSpPr>
            <p:spPr>
              <a:xfrm>
                <a:off x="2921965" y="5946319"/>
                <a:ext cx="339122" cy="347957"/>
              </a:xfrm>
              <a:prstGeom prst="rect">
                <a:avLst/>
              </a:prstGeom>
              <a:noFill/>
            </p:spPr>
            <p:txBody>
              <a:bodyPr wrap="none" rtlCol="0">
                <a:spAutoFit/>
              </a:bodyPr>
              <a:lstStyle/>
              <a:p>
                <a:r>
                  <a:rPr lang="en-US" smtClean="0"/>
                  <a:t>D</a:t>
                </a:r>
                <a:endParaRPr lang="en-US"/>
              </a:p>
            </p:txBody>
          </p:sp>
          <p:sp>
            <p:nvSpPr>
              <p:cNvPr id="145" name="TextBox 144"/>
              <p:cNvSpPr txBox="1"/>
              <p:nvPr/>
            </p:nvSpPr>
            <p:spPr>
              <a:xfrm>
                <a:off x="3425765" y="5715000"/>
                <a:ext cx="1070216" cy="304462"/>
              </a:xfrm>
              <a:prstGeom prst="rect">
                <a:avLst/>
              </a:prstGeom>
              <a:noFill/>
            </p:spPr>
            <p:txBody>
              <a:bodyPr wrap="none" rtlCol="0">
                <a:spAutoFit/>
              </a:bodyPr>
              <a:lstStyle/>
              <a:p>
                <a:r>
                  <a:rPr lang="en-US" sz="1500" smtClean="0"/>
                  <a:t>Trong tuần</a:t>
                </a:r>
                <a:endParaRPr lang="en-US" sz="1500"/>
              </a:p>
            </p:txBody>
          </p:sp>
          <p:sp>
            <p:nvSpPr>
              <p:cNvPr id="146" name="TextBox 145"/>
              <p:cNvSpPr txBox="1"/>
              <p:nvPr/>
            </p:nvSpPr>
            <p:spPr>
              <a:xfrm>
                <a:off x="857943" y="4201632"/>
                <a:ext cx="462889" cy="347957"/>
              </a:xfrm>
              <a:prstGeom prst="rect">
                <a:avLst/>
              </a:prstGeom>
              <a:noFill/>
            </p:spPr>
            <p:txBody>
              <a:bodyPr wrap="none" rtlCol="0">
                <a:spAutoFit/>
              </a:bodyPr>
              <a:lstStyle/>
              <a:p>
                <a:r>
                  <a:rPr lang="en-US" smtClean="0"/>
                  <a:t>U1</a:t>
                </a:r>
                <a:endParaRPr lang="en-US"/>
              </a:p>
            </p:txBody>
          </p:sp>
          <p:sp>
            <p:nvSpPr>
              <p:cNvPr id="147" name="TextBox 146"/>
              <p:cNvSpPr txBox="1"/>
              <p:nvPr/>
            </p:nvSpPr>
            <p:spPr>
              <a:xfrm>
                <a:off x="857943" y="4655042"/>
                <a:ext cx="462889" cy="347957"/>
              </a:xfrm>
              <a:prstGeom prst="rect">
                <a:avLst/>
              </a:prstGeom>
              <a:noFill/>
            </p:spPr>
            <p:txBody>
              <a:bodyPr wrap="none" rtlCol="0">
                <a:spAutoFit/>
              </a:bodyPr>
              <a:lstStyle/>
              <a:p>
                <a:r>
                  <a:rPr lang="en-US" smtClean="0"/>
                  <a:t>U2</a:t>
                </a:r>
                <a:endParaRPr lang="en-US"/>
              </a:p>
            </p:txBody>
          </p:sp>
          <p:sp>
            <p:nvSpPr>
              <p:cNvPr id="148" name="TextBox 147"/>
              <p:cNvSpPr txBox="1"/>
              <p:nvPr/>
            </p:nvSpPr>
            <p:spPr>
              <a:xfrm>
                <a:off x="857943" y="5082950"/>
                <a:ext cx="462889" cy="347957"/>
              </a:xfrm>
              <a:prstGeom prst="rect">
                <a:avLst/>
              </a:prstGeom>
              <a:noFill/>
            </p:spPr>
            <p:txBody>
              <a:bodyPr wrap="none" rtlCol="0">
                <a:spAutoFit/>
              </a:bodyPr>
              <a:lstStyle/>
              <a:p>
                <a:r>
                  <a:rPr lang="en-US" smtClean="0"/>
                  <a:t>U3</a:t>
                </a:r>
                <a:endParaRPr lang="en-US"/>
              </a:p>
            </p:txBody>
          </p:sp>
          <p:sp>
            <p:nvSpPr>
              <p:cNvPr id="149" name="TextBox 148"/>
              <p:cNvSpPr txBox="1"/>
              <p:nvPr/>
            </p:nvSpPr>
            <p:spPr>
              <a:xfrm>
                <a:off x="857943" y="5501809"/>
                <a:ext cx="462889" cy="347957"/>
              </a:xfrm>
              <a:prstGeom prst="rect">
                <a:avLst/>
              </a:prstGeom>
              <a:noFill/>
            </p:spPr>
            <p:txBody>
              <a:bodyPr wrap="none" rtlCol="0">
                <a:spAutoFit/>
              </a:bodyPr>
              <a:lstStyle/>
              <a:p>
                <a:r>
                  <a:rPr lang="en-US" smtClean="0"/>
                  <a:t>U4</a:t>
                </a:r>
                <a:endParaRPr lang="en-US"/>
              </a:p>
            </p:txBody>
          </p:sp>
          <p:sp>
            <p:nvSpPr>
              <p:cNvPr id="150" name="TextBox 149"/>
              <p:cNvSpPr txBox="1"/>
              <p:nvPr/>
            </p:nvSpPr>
            <p:spPr>
              <a:xfrm>
                <a:off x="162486" y="4599688"/>
                <a:ext cx="772308" cy="608924"/>
              </a:xfrm>
              <a:prstGeom prst="rect">
                <a:avLst/>
              </a:prstGeom>
              <a:noFill/>
            </p:spPr>
            <p:txBody>
              <a:bodyPr wrap="none" rtlCol="0">
                <a:spAutoFit/>
              </a:bodyPr>
              <a:lstStyle/>
              <a:p>
                <a:r>
                  <a:rPr lang="en-US" smtClean="0">
                    <a:solidFill>
                      <a:srgbClr val="FFC000"/>
                    </a:solidFill>
                  </a:rPr>
                  <a:t>Du </a:t>
                </a:r>
                <a:br>
                  <a:rPr lang="en-US" smtClean="0">
                    <a:solidFill>
                      <a:srgbClr val="FFC000"/>
                    </a:solidFill>
                  </a:rPr>
                </a:br>
                <a:r>
                  <a:rPr lang="en-US" smtClean="0">
                    <a:solidFill>
                      <a:srgbClr val="FFC000"/>
                    </a:solidFill>
                  </a:rPr>
                  <a:t>khách</a:t>
                </a:r>
                <a:endParaRPr lang="en-US">
                  <a:solidFill>
                    <a:srgbClr val="FFC000"/>
                  </a:solidFill>
                </a:endParaRPr>
              </a:p>
            </p:txBody>
          </p:sp>
          <p:sp>
            <p:nvSpPr>
              <p:cNvPr id="151" name="TextBox 150"/>
              <p:cNvSpPr txBox="1"/>
              <p:nvPr/>
            </p:nvSpPr>
            <p:spPr>
              <a:xfrm>
                <a:off x="1700653" y="6179066"/>
                <a:ext cx="1403521" cy="347957"/>
              </a:xfrm>
              <a:prstGeom prst="rect">
                <a:avLst/>
              </a:prstGeom>
              <a:noFill/>
            </p:spPr>
            <p:txBody>
              <a:bodyPr wrap="none" rtlCol="0">
                <a:spAutoFit/>
              </a:bodyPr>
              <a:lstStyle/>
              <a:p>
                <a:r>
                  <a:rPr lang="en-US" smtClean="0">
                    <a:solidFill>
                      <a:srgbClr val="FFC000"/>
                    </a:solidFill>
                  </a:rPr>
                  <a:t>Điểm du lịch</a:t>
                </a:r>
                <a:endParaRPr lang="en-US">
                  <a:solidFill>
                    <a:srgbClr val="FFC000"/>
                  </a:solidFill>
                </a:endParaRPr>
              </a:p>
            </p:txBody>
          </p:sp>
          <p:sp>
            <p:nvSpPr>
              <p:cNvPr id="152" name="Cube 151"/>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153" name="TextBox 152"/>
              <p:cNvSpPr txBox="1"/>
              <p:nvPr/>
            </p:nvSpPr>
            <p:spPr>
              <a:xfrm>
                <a:off x="3709510" y="5389377"/>
                <a:ext cx="1115763" cy="347957"/>
              </a:xfrm>
              <a:prstGeom prst="rect">
                <a:avLst/>
              </a:prstGeom>
              <a:noFill/>
            </p:spPr>
            <p:txBody>
              <a:bodyPr wrap="none" rtlCol="0">
                <a:spAutoFit/>
              </a:bodyPr>
              <a:lstStyle/>
              <a:p>
                <a:r>
                  <a:rPr lang="en-US" smtClean="0">
                    <a:solidFill>
                      <a:srgbClr val="FFC000"/>
                    </a:solidFill>
                  </a:rPr>
                  <a:t>Thời gian</a:t>
                </a:r>
                <a:endParaRPr lang="en-US">
                  <a:solidFill>
                    <a:srgbClr val="FFC000"/>
                  </a:solidFill>
                </a:endParaRPr>
              </a:p>
            </p:txBody>
          </p:sp>
        </p:grpSp>
        <p:cxnSp>
          <p:nvCxnSpPr>
            <p:cNvPr id="252" name="Straight Connector 251"/>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152" idx="2"/>
              <a:endCxn id="152"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4343400" y="3581400"/>
            <a:ext cx="4813686" cy="2949112"/>
            <a:chOff x="-5881" y="3657600"/>
            <a:chExt cx="4813686" cy="2949112"/>
          </a:xfrm>
        </p:grpSpPr>
        <p:cxnSp>
          <p:nvCxnSpPr>
            <p:cNvPr id="301" name="Straight Connector 300"/>
            <p:cNvCxnSpPr>
              <a:stCxn id="319" idx="1"/>
              <a:endCxn id="319" idx="3"/>
            </p:cNvCxnSpPr>
            <p:nvPr/>
          </p:nvCxnSpPr>
          <p:spPr>
            <a:xfrm>
              <a:off x="2364356" y="395578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301"/>
            <p:cNvGrpSpPr/>
            <p:nvPr/>
          </p:nvGrpSpPr>
          <p:grpSpPr>
            <a:xfrm>
              <a:off x="-5881" y="3657600"/>
              <a:ext cx="4813686" cy="2949112"/>
              <a:chOff x="83269" y="3810000"/>
              <a:chExt cx="4645787" cy="2778430"/>
            </a:xfrm>
          </p:grpSpPr>
          <p:sp>
            <p:nvSpPr>
              <p:cNvPr id="308" name="TextBox 307"/>
              <p:cNvSpPr txBox="1"/>
              <p:nvPr/>
            </p:nvSpPr>
            <p:spPr>
              <a:xfrm>
                <a:off x="1521836" y="5935686"/>
                <a:ext cx="326745" cy="347957"/>
              </a:xfrm>
              <a:prstGeom prst="rect">
                <a:avLst/>
              </a:prstGeom>
              <a:noFill/>
            </p:spPr>
            <p:txBody>
              <a:bodyPr wrap="none" rtlCol="0">
                <a:spAutoFit/>
              </a:bodyPr>
              <a:lstStyle/>
              <a:p>
                <a:r>
                  <a:rPr lang="en-US"/>
                  <a:t>A</a:t>
                </a:r>
              </a:p>
            </p:txBody>
          </p:sp>
          <p:sp>
            <p:nvSpPr>
              <p:cNvPr id="309" name="TextBox 308"/>
              <p:cNvSpPr txBox="1"/>
              <p:nvPr/>
            </p:nvSpPr>
            <p:spPr>
              <a:xfrm>
                <a:off x="1991063" y="5935686"/>
                <a:ext cx="326745" cy="347957"/>
              </a:xfrm>
              <a:prstGeom prst="rect">
                <a:avLst/>
              </a:prstGeom>
              <a:noFill/>
            </p:spPr>
            <p:txBody>
              <a:bodyPr wrap="none" rtlCol="0">
                <a:spAutoFit/>
              </a:bodyPr>
              <a:lstStyle/>
              <a:p>
                <a:r>
                  <a:rPr lang="en-US"/>
                  <a:t>B</a:t>
                </a:r>
              </a:p>
            </p:txBody>
          </p:sp>
          <p:sp>
            <p:nvSpPr>
              <p:cNvPr id="310" name="TextBox 309"/>
              <p:cNvSpPr txBox="1"/>
              <p:nvPr/>
            </p:nvSpPr>
            <p:spPr>
              <a:xfrm>
                <a:off x="2436223" y="5935686"/>
                <a:ext cx="339122" cy="347957"/>
              </a:xfrm>
              <a:prstGeom prst="rect">
                <a:avLst/>
              </a:prstGeom>
              <a:noFill/>
            </p:spPr>
            <p:txBody>
              <a:bodyPr wrap="none" rtlCol="0">
                <a:spAutoFit/>
              </a:bodyPr>
              <a:lstStyle/>
              <a:p>
                <a:r>
                  <a:rPr lang="en-US"/>
                  <a:t>C</a:t>
                </a:r>
              </a:p>
            </p:txBody>
          </p:sp>
          <p:sp>
            <p:nvSpPr>
              <p:cNvPr id="311" name="TextBox 310"/>
              <p:cNvSpPr txBox="1"/>
              <p:nvPr/>
            </p:nvSpPr>
            <p:spPr>
              <a:xfrm>
                <a:off x="2921965" y="5946319"/>
                <a:ext cx="339122" cy="347957"/>
              </a:xfrm>
              <a:prstGeom prst="rect">
                <a:avLst/>
              </a:prstGeom>
              <a:noFill/>
            </p:spPr>
            <p:txBody>
              <a:bodyPr wrap="none" rtlCol="0">
                <a:spAutoFit/>
              </a:bodyPr>
              <a:lstStyle/>
              <a:p>
                <a:r>
                  <a:rPr lang="en-US"/>
                  <a:t>D</a:t>
                </a:r>
              </a:p>
            </p:txBody>
          </p:sp>
          <p:sp>
            <p:nvSpPr>
              <p:cNvPr id="312" name="TextBox 311"/>
              <p:cNvSpPr txBox="1"/>
              <p:nvPr/>
            </p:nvSpPr>
            <p:spPr>
              <a:xfrm>
                <a:off x="3425765" y="5715000"/>
                <a:ext cx="974977" cy="304462"/>
              </a:xfrm>
              <a:prstGeom prst="rect">
                <a:avLst/>
              </a:prstGeom>
              <a:noFill/>
            </p:spPr>
            <p:txBody>
              <a:bodyPr wrap="none" rtlCol="0">
                <a:spAutoFit/>
              </a:bodyPr>
              <a:lstStyle/>
              <a:p>
                <a:r>
                  <a:rPr lang="en-US" sz="1500" smtClean="0"/>
                  <a:t>Cuối tuần</a:t>
                </a:r>
                <a:endParaRPr lang="en-US" sz="1500"/>
              </a:p>
            </p:txBody>
          </p:sp>
          <p:sp>
            <p:nvSpPr>
              <p:cNvPr id="313" name="TextBox 312"/>
              <p:cNvSpPr txBox="1"/>
              <p:nvPr/>
            </p:nvSpPr>
            <p:spPr>
              <a:xfrm>
                <a:off x="857943" y="4201632"/>
                <a:ext cx="462889" cy="347957"/>
              </a:xfrm>
              <a:prstGeom prst="rect">
                <a:avLst/>
              </a:prstGeom>
              <a:noFill/>
            </p:spPr>
            <p:txBody>
              <a:bodyPr wrap="none" rtlCol="0">
                <a:spAutoFit/>
              </a:bodyPr>
              <a:lstStyle/>
              <a:p>
                <a:r>
                  <a:rPr lang="en-US" smtClean="0"/>
                  <a:t>U1</a:t>
                </a:r>
                <a:endParaRPr lang="en-US"/>
              </a:p>
            </p:txBody>
          </p:sp>
          <p:sp>
            <p:nvSpPr>
              <p:cNvPr id="314" name="TextBox 313"/>
              <p:cNvSpPr txBox="1"/>
              <p:nvPr/>
            </p:nvSpPr>
            <p:spPr>
              <a:xfrm>
                <a:off x="857943" y="4655042"/>
                <a:ext cx="462889" cy="347957"/>
              </a:xfrm>
              <a:prstGeom prst="rect">
                <a:avLst/>
              </a:prstGeom>
              <a:noFill/>
            </p:spPr>
            <p:txBody>
              <a:bodyPr wrap="none" rtlCol="0">
                <a:spAutoFit/>
              </a:bodyPr>
              <a:lstStyle/>
              <a:p>
                <a:r>
                  <a:rPr lang="en-US" smtClean="0"/>
                  <a:t>U2</a:t>
                </a:r>
                <a:endParaRPr lang="en-US"/>
              </a:p>
            </p:txBody>
          </p:sp>
          <p:sp>
            <p:nvSpPr>
              <p:cNvPr id="315" name="TextBox 314"/>
              <p:cNvSpPr txBox="1"/>
              <p:nvPr/>
            </p:nvSpPr>
            <p:spPr>
              <a:xfrm>
                <a:off x="857943" y="5082950"/>
                <a:ext cx="462889" cy="347957"/>
              </a:xfrm>
              <a:prstGeom prst="rect">
                <a:avLst/>
              </a:prstGeom>
              <a:noFill/>
            </p:spPr>
            <p:txBody>
              <a:bodyPr wrap="none" rtlCol="0">
                <a:spAutoFit/>
              </a:bodyPr>
              <a:lstStyle/>
              <a:p>
                <a:r>
                  <a:rPr lang="en-US" smtClean="0"/>
                  <a:t>U3</a:t>
                </a:r>
                <a:endParaRPr lang="en-US"/>
              </a:p>
            </p:txBody>
          </p:sp>
          <p:sp>
            <p:nvSpPr>
              <p:cNvPr id="316" name="TextBox 315"/>
              <p:cNvSpPr txBox="1"/>
              <p:nvPr/>
            </p:nvSpPr>
            <p:spPr>
              <a:xfrm>
                <a:off x="857943" y="5501809"/>
                <a:ext cx="462889" cy="347957"/>
              </a:xfrm>
              <a:prstGeom prst="rect">
                <a:avLst/>
              </a:prstGeom>
              <a:noFill/>
            </p:spPr>
            <p:txBody>
              <a:bodyPr wrap="none" rtlCol="0">
                <a:spAutoFit/>
              </a:bodyPr>
              <a:lstStyle/>
              <a:p>
                <a:r>
                  <a:rPr lang="en-US" smtClean="0"/>
                  <a:t>U4</a:t>
                </a:r>
                <a:endParaRPr lang="en-US"/>
              </a:p>
            </p:txBody>
          </p:sp>
          <p:sp>
            <p:nvSpPr>
              <p:cNvPr id="317" name="TextBox 316"/>
              <p:cNvSpPr txBox="1"/>
              <p:nvPr/>
            </p:nvSpPr>
            <p:spPr>
              <a:xfrm>
                <a:off x="83269" y="4599689"/>
                <a:ext cx="772308" cy="608924"/>
              </a:xfrm>
              <a:prstGeom prst="rect">
                <a:avLst/>
              </a:prstGeom>
              <a:noFill/>
            </p:spPr>
            <p:txBody>
              <a:bodyPr wrap="none" rtlCol="0">
                <a:spAutoFit/>
              </a:bodyPr>
              <a:lstStyle/>
              <a:p>
                <a:r>
                  <a:rPr lang="en-US" smtClean="0"/>
                  <a:t>Du </a:t>
                </a:r>
                <a:br>
                  <a:rPr lang="en-US" smtClean="0"/>
                </a:br>
                <a:r>
                  <a:rPr lang="en-US" smtClean="0"/>
                  <a:t>khách</a:t>
                </a:r>
                <a:endParaRPr lang="en-US"/>
              </a:p>
            </p:txBody>
          </p:sp>
          <p:sp>
            <p:nvSpPr>
              <p:cNvPr id="318" name="TextBox 317"/>
              <p:cNvSpPr txBox="1"/>
              <p:nvPr/>
            </p:nvSpPr>
            <p:spPr>
              <a:xfrm>
                <a:off x="1774739" y="6240473"/>
                <a:ext cx="1403521" cy="347957"/>
              </a:xfrm>
              <a:prstGeom prst="rect">
                <a:avLst/>
              </a:prstGeom>
              <a:noFill/>
            </p:spPr>
            <p:txBody>
              <a:bodyPr wrap="none" rtlCol="0">
                <a:spAutoFit/>
              </a:bodyPr>
              <a:lstStyle/>
              <a:p>
                <a:r>
                  <a:rPr lang="en-US" smtClean="0">
                    <a:solidFill>
                      <a:srgbClr val="FFC000"/>
                    </a:solidFill>
                  </a:rPr>
                  <a:t>Điểm du lịch</a:t>
                </a:r>
                <a:endParaRPr lang="en-US">
                  <a:solidFill>
                    <a:srgbClr val="FFC000"/>
                  </a:solidFill>
                </a:endParaRPr>
              </a:p>
            </p:txBody>
          </p:sp>
          <p:sp>
            <p:nvSpPr>
              <p:cNvPr id="319" name="Cube 318"/>
              <p:cNvSpPr/>
              <p:nvPr/>
            </p:nvSpPr>
            <p:spPr>
              <a:xfrm>
                <a:off x="1444566" y="3810000"/>
                <a:ext cx="2140322" cy="2089666"/>
              </a:xfrm>
              <a:prstGeom prst="cube">
                <a:avLst>
                  <a:gd name="adj" fmla="val 134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numCol="3" spcCol="457200" rtlCol="0" anchor="ctr">
                <a:normAutofit/>
              </a:bodyPr>
              <a:lstStyle/>
              <a:p>
                <a:pPr algn="ctr"/>
                <a:endParaRPr lang="en-US"/>
              </a:p>
            </p:txBody>
          </p:sp>
          <p:sp>
            <p:nvSpPr>
              <p:cNvPr id="320" name="TextBox 319"/>
              <p:cNvSpPr txBox="1"/>
              <p:nvPr/>
            </p:nvSpPr>
            <p:spPr>
              <a:xfrm>
                <a:off x="3613294" y="5461167"/>
                <a:ext cx="1115762" cy="347957"/>
              </a:xfrm>
              <a:prstGeom prst="rect">
                <a:avLst/>
              </a:prstGeom>
              <a:noFill/>
            </p:spPr>
            <p:txBody>
              <a:bodyPr wrap="none" rtlCol="0">
                <a:spAutoFit/>
              </a:bodyPr>
              <a:lstStyle/>
              <a:p>
                <a:r>
                  <a:rPr lang="en-US" smtClean="0">
                    <a:solidFill>
                      <a:srgbClr val="FFC000"/>
                    </a:solidFill>
                  </a:rPr>
                  <a:t>Thời gian</a:t>
                </a:r>
                <a:endParaRPr lang="en-US">
                  <a:solidFill>
                    <a:srgbClr val="FFC000"/>
                  </a:solidFill>
                </a:endParaRPr>
              </a:p>
            </p:txBody>
          </p:sp>
        </p:grpSp>
        <p:cxnSp>
          <p:nvCxnSpPr>
            <p:cNvPr id="303" name="Straight Connector 302"/>
            <p:cNvCxnSpPr/>
            <p:nvPr/>
          </p:nvCxnSpPr>
          <p:spPr>
            <a:xfrm>
              <a:off x="2883984" y="3962400"/>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1894936" y="3945478"/>
              <a:ext cx="0" cy="1919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319" idx="2"/>
              <a:endCxn id="319" idx="4"/>
            </p:cNvCxnSpPr>
            <p:nvPr/>
          </p:nvCxnSpPr>
          <p:spPr>
            <a:xfrm>
              <a:off x="1404614" y="4915712"/>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1386755" y="4438086"/>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1386754" y="5396251"/>
              <a:ext cx="19194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3" name="Title 1"/>
          <p:cNvSpPr>
            <a:spLocks noGrp="1"/>
          </p:cNvSpPr>
          <p:nvPr>
            <p:ph type="title"/>
          </p:nvPr>
        </p:nvSpPr>
        <p:spPr>
          <a:xfrm>
            <a:off x="457199" y="266700"/>
            <a:ext cx="8121843" cy="457200"/>
          </a:xfrm>
        </p:spPr>
        <p:txBody>
          <a:bodyPr/>
          <a:lstStyle/>
          <a:p>
            <a:r>
              <a:rPr lang="en-US" sz="2400" smtClean="0"/>
              <a:t>Phương pháp thu giảm số </a:t>
            </a:r>
            <a:r>
              <a:rPr lang="en-US" sz="2400" smtClean="0"/>
              <a:t>chiều (Reduction - based)</a:t>
            </a:r>
            <a:endParaRPr lang="en-US" sz="2400"/>
          </a:p>
        </p:txBody>
      </p:sp>
    </p:spTree>
    <p:extLst>
      <p:ext uri="{BB962C8B-B14F-4D97-AF65-F5344CB8AC3E}">
        <p14:creationId xmlns:p14="http://schemas.microsoft.com/office/powerpoint/2010/main" val="8221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1000"/>
                                        <p:tgtEl>
                                          <p:spTgt spid="158"/>
                                        </p:tgtEl>
                                      </p:cBhvr>
                                    </p:animEffect>
                                    <p:anim calcmode="lin" valueType="num">
                                      <p:cBhvr>
                                        <p:cTn id="15" dur="1000" fill="hold"/>
                                        <p:tgtEl>
                                          <p:spTgt spid="158"/>
                                        </p:tgtEl>
                                        <p:attrNameLst>
                                          <p:attrName>ppt_x</p:attrName>
                                        </p:attrNameLst>
                                      </p:cBhvr>
                                      <p:tavLst>
                                        <p:tav tm="0">
                                          <p:val>
                                            <p:strVal val="#ppt_x"/>
                                          </p:val>
                                        </p:tav>
                                        <p:tav tm="100000">
                                          <p:val>
                                            <p:strVal val="#ppt_x"/>
                                          </p:val>
                                        </p:tav>
                                      </p:tavLst>
                                    </p:anim>
                                    <p:anim calcmode="lin" valueType="num">
                                      <p:cBhvr>
                                        <p:cTn id="16" dur="1000" fill="hold"/>
                                        <p:tgtEl>
                                          <p:spTgt spid="15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1000"/>
                                        <p:tgtEl>
                                          <p:spTgt spid="159"/>
                                        </p:tgtEl>
                                      </p:cBhvr>
                                    </p:animEffect>
                                    <p:anim calcmode="lin" valueType="num">
                                      <p:cBhvr>
                                        <p:cTn id="27" dur="1000" fill="hold"/>
                                        <p:tgtEl>
                                          <p:spTgt spid="159"/>
                                        </p:tgtEl>
                                        <p:attrNameLst>
                                          <p:attrName>ppt_x</p:attrName>
                                        </p:attrNameLst>
                                      </p:cBhvr>
                                      <p:tavLst>
                                        <p:tav tm="0">
                                          <p:val>
                                            <p:strVal val="#ppt_x"/>
                                          </p:val>
                                        </p:tav>
                                        <p:tav tm="100000">
                                          <p:val>
                                            <p:strVal val="#ppt_x"/>
                                          </p:val>
                                        </p:tav>
                                      </p:tavLst>
                                    </p:anim>
                                    <p:anim calcmode="lin" valueType="num">
                                      <p:cBhvr>
                                        <p:cTn id="28" dur="1000" fill="hold"/>
                                        <p:tgtEl>
                                          <p:spTgt spid="15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Effect transition="in" filter="fade">
                                      <p:cBhvr>
                                        <p:cTn id="31" dur="1000"/>
                                        <p:tgtEl>
                                          <p:spTgt spid="300"/>
                                        </p:tgtEl>
                                      </p:cBhvr>
                                    </p:animEffect>
                                    <p:anim calcmode="lin" valueType="num">
                                      <p:cBhvr>
                                        <p:cTn id="32" dur="1000" fill="hold"/>
                                        <p:tgtEl>
                                          <p:spTgt spid="300"/>
                                        </p:tgtEl>
                                        <p:attrNameLst>
                                          <p:attrName>ppt_x</p:attrName>
                                        </p:attrNameLst>
                                      </p:cBhvr>
                                      <p:tavLst>
                                        <p:tav tm="0">
                                          <p:val>
                                            <p:strVal val="#ppt_x"/>
                                          </p:val>
                                        </p:tav>
                                        <p:tav tm="100000">
                                          <p:val>
                                            <p:strVal val="#ppt_x"/>
                                          </p:val>
                                        </p:tav>
                                      </p:tavLst>
                                    </p:anim>
                                    <p:anim calcmode="lin" valueType="num">
                                      <p:cBhvr>
                                        <p:cTn id="33"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16</a:t>
            </a:fld>
            <a:endParaRPr lang="en-US"/>
          </a:p>
        </p:txBody>
      </p:sp>
      <p:grpSp>
        <p:nvGrpSpPr>
          <p:cNvPr id="7" name="Group 6"/>
          <p:cNvGrpSpPr/>
          <p:nvPr/>
        </p:nvGrpSpPr>
        <p:grpSpPr>
          <a:xfrm>
            <a:off x="774672" y="2819400"/>
            <a:ext cx="3416328" cy="2137609"/>
            <a:chOff x="0" y="2742168"/>
            <a:chExt cx="3416328" cy="2137609"/>
          </a:xfrm>
        </p:grpSpPr>
        <p:cxnSp>
          <p:nvCxnSpPr>
            <p:cNvPr id="10" name="Straight Arrow Connector 9"/>
            <p:cNvCxnSpPr/>
            <p:nvPr/>
          </p:nvCxnSpPr>
          <p:spPr>
            <a:xfrm>
              <a:off x="768789" y="3803650"/>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54589" y="3111500"/>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69655" y="3318716"/>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56955" y="3318716"/>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81097" y="2742168"/>
              <a:ext cx="941283" cy="307777"/>
            </a:xfrm>
            <a:prstGeom prst="rect">
              <a:avLst/>
            </a:prstGeom>
            <a:noFill/>
          </p:spPr>
          <p:txBody>
            <a:bodyPr wrap="none" rtlCol="0">
              <a:spAutoFit/>
            </a:bodyPr>
            <a:lstStyle/>
            <a:p>
              <a:r>
                <a:rPr lang="en-US" sz="1400" smtClean="0"/>
                <a:t>Du khách</a:t>
              </a:r>
              <a:endParaRPr lang="en-US" sz="1400"/>
            </a:p>
          </p:txBody>
        </p:sp>
        <p:sp>
          <p:nvSpPr>
            <p:cNvPr id="27" name="TextBox 26"/>
            <p:cNvSpPr txBox="1"/>
            <p:nvPr/>
          </p:nvSpPr>
          <p:spPr>
            <a:xfrm>
              <a:off x="2216589" y="3642066"/>
              <a:ext cx="1170513" cy="307777"/>
            </a:xfrm>
            <a:prstGeom prst="rect">
              <a:avLst/>
            </a:prstGeom>
            <a:noFill/>
          </p:spPr>
          <p:txBody>
            <a:bodyPr wrap="none" rtlCol="0">
              <a:spAutoFit/>
            </a:bodyPr>
            <a:lstStyle/>
            <a:p>
              <a:r>
                <a:rPr lang="en-US" sz="1400" smtClean="0"/>
                <a:t>Điểm du lịch</a:t>
              </a:r>
              <a:endParaRPr lang="en-US" sz="1400"/>
            </a:p>
          </p:txBody>
        </p:sp>
        <p:sp>
          <p:nvSpPr>
            <p:cNvPr id="28" name="TextBox 27"/>
            <p:cNvSpPr txBox="1"/>
            <p:nvPr/>
          </p:nvSpPr>
          <p:spPr>
            <a:xfrm>
              <a:off x="2018188" y="3077001"/>
              <a:ext cx="1398140" cy="307777"/>
            </a:xfrm>
            <a:prstGeom prst="rect">
              <a:avLst/>
            </a:prstGeom>
            <a:noFill/>
          </p:spPr>
          <p:txBody>
            <a:bodyPr wrap="none" rtlCol="0">
              <a:spAutoFit/>
            </a:bodyPr>
            <a:lstStyle/>
            <a:p>
              <a:r>
                <a:rPr lang="en-US" sz="1400" smtClean="0"/>
                <a:t>Bạn đồng hành</a:t>
              </a:r>
              <a:endParaRPr lang="en-US" sz="1400"/>
            </a:p>
          </p:txBody>
        </p:sp>
        <p:sp>
          <p:nvSpPr>
            <p:cNvPr id="29" name="TextBox 28"/>
            <p:cNvSpPr txBox="1"/>
            <p:nvPr/>
          </p:nvSpPr>
          <p:spPr>
            <a:xfrm>
              <a:off x="1980088" y="4172635"/>
              <a:ext cx="841897" cy="307777"/>
            </a:xfrm>
            <a:prstGeom prst="rect">
              <a:avLst/>
            </a:prstGeom>
            <a:noFill/>
          </p:spPr>
          <p:txBody>
            <a:bodyPr wrap="none" rtlCol="0">
              <a:spAutoFit/>
            </a:bodyPr>
            <a:lstStyle/>
            <a:p>
              <a:r>
                <a:rPr lang="en-US" sz="1400" smtClean="0"/>
                <a:t>Kinh phí</a:t>
              </a:r>
              <a:endParaRPr lang="en-US" sz="1400"/>
            </a:p>
          </p:txBody>
        </p:sp>
        <p:sp>
          <p:nvSpPr>
            <p:cNvPr id="30" name="TextBox 29"/>
            <p:cNvSpPr txBox="1"/>
            <p:nvPr/>
          </p:nvSpPr>
          <p:spPr>
            <a:xfrm>
              <a:off x="1060632" y="4572000"/>
              <a:ext cx="838691" cy="307777"/>
            </a:xfrm>
            <a:prstGeom prst="rect">
              <a:avLst/>
            </a:prstGeom>
            <a:noFill/>
          </p:spPr>
          <p:txBody>
            <a:bodyPr wrap="none" rtlCol="0">
              <a:spAutoFit/>
            </a:bodyPr>
            <a:lstStyle/>
            <a:p>
              <a:r>
                <a:rPr lang="en-US" sz="1400" smtClean="0"/>
                <a:t>Thời tiết</a:t>
              </a:r>
              <a:endParaRPr lang="en-US" sz="1400"/>
            </a:p>
          </p:txBody>
        </p:sp>
        <p:sp>
          <p:nvSpPr>
            <p:cNvPr id="31" name="TextBox 30"/>
            <p:cNvSpPr txBox="1"/>
            <p:nvPr/>
          </p:nvSpPr>
          <p:spPr>
            <a:xfrm>
              <a:off x="0" y="4127000"/>
              <a:ext cx="938077" cy="307777"/>
            </a:xfrm>
            <a:prstGeom prst="rect">
              <a:avLst/>
            </a:prstGeom>
            <a:noFill/>
          </p:spPr>
          <p:txBody>
            <a:bodyPr wrap="none" rtlCol="0">
              <a:spAutoFit/>
            </a:bodyPr>
            <a:lstStyle/>
            <a:p>
              <a:r>
                <a:rPr lang="en-US" sz="1400" smtClean="0"/>
                <a:t>Thời gian</a:t>
              </a:r>
              <a:endParaRPr lang="en-US" sz="1400"/>
            </a:p>
          </p:txBody>
        </p:sp>
        <p:sp>
          <p:nvSpPr>
            <p:cNvPr id="32" name="TextBox 31"/>
            <p:cNvSpPr txBox="1"/>
            <p:nvPr/>
          </p:nvSpPr>
          <p:spPr>
            <a:xfrm>
              <a:off x="315563" y="3581400"/>
              <a:ext cx="364202" cy="307777"/>
            </a:xfrm>
            <a:prstGeom prst="rect">
              <a:avLst/>
            </a:prstGeom>
            <a:noFill/>
          </p:spPr>
          <p:txBody>
            <a:bodyPr wrap="none" rtlCol="0">
              <a:spAutoFit/>
            </a:bodyPr>
            <a:lstStyle/>
            <a:p>
              <a:r>
                <a:rPr lang="en-US" sz="1400" smtClean="0"/>
                <a:t>…</a:t>
              </a:r>
              <a:endParaRPr lang="en-US" sz="1400"/>
            </a:p>
          </p:txBody>
        </p:sp>
        <p:sp>
          <p:nvSpPr>
            <p:cNvPr id="33" name="TextBox 32"/>
            <p:cNvSpPr txBox="1"/>
            <p:nvPr/>
          </p:nvSpPr>
          <p:spPr>
            <a:xfrm>
              <a:off x="516776" y="3020951"/>
              <a:ext cx="364202" cy="307777"/>
            </a:xfrm>
            <a:prstGeom prst="rect">
              <a:avLst/>
            </a:prstGeom>
            <a:noFill/>
          </p:spPr>
          <p:txBody>
            <a:bodyPr wrap="none" rtlCol="0">
              <a:spAutoFit/>
            </a:bodyPr>
            <a:lstStyle/>
            <a:p>
              <a:r>
                <a:rPr lang="en-US" sz="1400" smtClean="0"/>
                <a:t>…</a:t>
              </a:r>
              <a:endParaRPr lang="en-US" sz="1400"/>
            </a:p>
          </p:txBody>
        </p:sp>
      </p:grpSp>
      <p:sp>
        <p:nvSpPr>
          <p:cNvPr id="34" name="Right Arrow 33"/>
          <p:cNvSpPr/>
          <p:nvPr/>
        </p:nvSpPr>
        <p:spPr>
          <a:xfrm>
            <a:off x="4648200" y="3740151"/>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p:cNvGraphicFramePr>
            <a:graphicFrameLocks noGrp="1"/>
          </p:cNvGraphicFramePr>
          <p:nvPr>
            <p:extLst>
              <p:ext uri="{D42A27DB-BD31-4B8C-83A1-F6EECF244321}">
                <p14:modId xmlns:p14="http://schemas.microsoft.com/office/powerpoint/2010/main" val="1576196612"/>
              </p:ext>
            </p:extLst>
          </p:nvPr>
        </p:nvGraphicFramePr>
        <p:xfrm>
          <a:off x="5940247" y="1752600"/>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914187983"/>
              </p:ext>
            </p:extLst>
          </p:nvPr>
        </p:nvGraphicFramePr>
        <p:xfrm>
          <a:off x="5940247" y="2816305"/>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430801126"/>
              </p:ext>
            </p:extLst>
          </p:nvPr>
        </p:nvGraphicFramePr>
        <p:xfrm>
          <a:off x="5940247" y="3860639"/>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394942761"/>
              </p:ext>
            </p:extLst>
          </p:nvPr>
        </p:nvGraphicFramePr>
        <p:xfrm>
          <a:off x="5940247" y="5195663"/>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0" name="TextBox 39"/>
          <p:cNvSpPr txBox="1"/>
          <p:nvPr/>
        </p:nvSpPr>
        <p:spPr>
          <a:xfrm>
            <a:off x="6210549" y="4738463"/>
            <a:ext cx="415498" cy="369332"/>
          </a:xfrm>
          <a:prstGeom prst="rect">
            <a:avLst/>
          </a:prstGeom>
          <a:noFill/>
        </p:spPr>
        <p:txBody>
          <a:bodyPr wrap="none" rtlCol="0">
            <a:spAutoFit/>
          </a:bodyPr>
          <a:lstStyle/>
          <a:p>
            <a:r>
              <a:rPr lang="en-US" smtClean="0"/>
              <a:t>…</a:t>
            </a:r>
            <a:endParaRPr lang="en-US"/>
          </a:p>
        </p:txBody>
      </p:sp>
      <p:sp>
        <p:nvSpPr>
          <p:cNvPr id="45" name="TextBox 44"/>
          <p:cNvSpPr txBox="1"/>
          <p:nvPr/>
        </p:nvSpPr>
        <p:spPr>
          <a:xfrm>
            <a:off x="6854647" y="1919063"/>
            <a:ext cx="1298753" cy="523220"/>
          </a:xfrm>
          <a:prstGeom prst="rect">
            <a:avLst/>
          </a:prstGeom>
          <a:noFill/>
        </p:spPr>
        <p:txBody>
          <a:bodyPr wrap="none" rtlCol="0">
            <a:spAutoFit/>
          </a:bodyPr>
          <a:lstStyle/>
          <a:p>
            <a:r>
              <a:rPr lang="en-US" sz="1400" smtClean="0"/>
              <a:t>(Bạn bè, </a:t>
            </a:r>
            <a:br>
              <a:rPr lang="en-US" sz="1400" smtClean="0"/>
            </a:br>
            <a:r>
              <a:rPr lang="en-US" sz="1400" smtClean="0"/>
              <a:t>buổi sáng, …)</a:t>
            </a:r>
            <a:endParaRPr lang="en-US" sz="1400"/>
          </a:p>
        </p:txBody>
      </p:sp>
      <p:sp>
        <p:nvSpPr>
          <p:cNvPr id="46" name="TextBox 45"/>
          <p:cNvSpPr txBox="1"/>
          <p:nvPr/>
        </p:nvSpPr>
        <p:spPr>
          <a:xfrm>
            <a:off x="6854647" y="2996043"/>
            <a:ext cx="1257075" cy="523220"/>
          </a:xfrm>
          <a:prstGeom prst="rect">
            <a:avLst/>
          </a:prstGeom>
          <a:noFill/>
        </p:spPr>
        <p:txBody>
          <a:bodyPr wrap="none" rtlCol="0">
            <a:spAutoFit/>
          </a:bodyPr>
          <a:lstStyle/>
          <a:p>
            <a:r>
              <a:rPr lang="en-US" sz="1400" smtClean="0"/>
              <a:t>(Người yêu,</a:t>
            </a:r>
            <a:br>
              <a:rPr lang="en-US" sz="1400" smtClean="0"/>
            </a:br>
            <a:r>
              <a:rPr lang="en-US" sz="1400" smtClean="0"/>
              <a:t> trời mưa, …)</a:t>
            </a:r>
            <a:endParaRPr lang="en-US" sz="1400"/>
          </a:p>
        </p:txBody>
      </p:sp>
      <p:sp>
        <p:nvSpPr>
          <p:cNvPr id="47" name="TextBox 46"/>
          <p:cNvSpPr txBox="1"/>
          <p:nvPr/>
        </p:nvSpPr>
        <p:spPr>
          <a:xfrm>
            <a:off x="6854647" y="3997412"/>
            <a:ext cx="1239442" cy="523220"/>
          </a:xfrm>
          <a:prstGeom prst="rect">
            <a:avLst/>
          </a:prstGeom>
          <a:noFill/>
        </p:spPr>
        <p:txBody>
          <a:bodyPr wrap="none" rtlCol="0">
            <a:spAutoFit/>
          </a:bodyPr>
          <a:lstStyle/>
          <a:p>
            <a:r>
              <a:rPr lang="en-US" sz="1400" smtClean="0"/>
              <a:t>(Gia đình,</a:t>
            </a:r>
            <a:br>
              <a:rPr lang="en-US" sz="1400" smtClean="0"/>
            </a:br>
            <a:r>
              <a:rPr lang="en-US" sz="1400" smtClean="0"/>
              <a:t> tiết kiệm, …)</a:t>
            </a:r>
            <a:endParaRPr lang="en-US" sz="1400"/>
          </a:p>
        </p:txBody>
      </p:sp>
      <p:sp>
        <p:nvSpPr>
          <p:cNvPr id="48" name="TextBox 47"/>
          <p:cNvSpPr txBox="1"/>
          <p:nvPr/>
        </p:nvSpPr>
        <p:spPr>
          <a:xfrm>
            <a:off x="6854647" y="5348063"/>
            <a:ext cx="1298753" cy="523220"/>
          </a:xfrm>
          <a:prstGeom prst="rect">
            <a:avLst/>
          </a:prstGeom>
          <a:noFill/>
        </p:spPr>
        <p:txBody>
          <a:bodyPr wrap="none" rtlCol="0">
            <a:spAutoFit/>
          </a:bodyPr>
          <a:lstStyle/>
          <a:p>
            <a:r>
              <a:rPr lang="en-US" sz="1400" smtClean="0"/>
              <a:t>(Trẻ em,</a:t>
            </a:r>
            <a:br>
              <a:rPr lang="en-US" sz="1400" smtClean="0"/>
            </a:br>
            <a:r>
              <a:rPr lang="en-US" sz="1400" smtClean="0"/>
              <a:t> cuối tuần, …)</a:t>
            </a:r>
            <a:endParaRPr lang="en-US" sz="1400"/>
          </a:p>
        </p:txBody>
      </p:sp>
      <p:sp>
        <p:nvSpPr>
          <p:cNvPr id="56" name="Title 1"/>
          <p:cNvSpPr>
            <a:spLocks noGrp="1"/>
          </p:cNvSpPr>
          <p:nvPr>
            <p:ph type="title"/>
          </p:nvPr>
        </p:nvSpPr>
        <p:spPr>
          <a:xfrm>
            <a:off x="457200" y="266700"/>
            <a:ext cx="7277100" cy="457200"/>
          </a:xfrm>
        </p:spPr>
        <p:txBody>
          <a:bodyPr/>
          <a:lstStyle/>
          <a:p>
            <a:r>
              <a:rPr lang="en-US" sz="2800" smtClean="0"/>
              <a:t>Phương pháp thu giảm số chiều</a:t>
            </a:r>
            <a:endParaRPr lang="en-US" sz="2800"/>
          </a:p>
        </p:txBody>
      </p:sp>
    </p:spTree>
    <p:extLst>
      <p:ext uri="{BB962C8B-B14F-4D97-AF65-F5344CB8AC3E}">
        <p14:creationId xmlns:p14="http://schemas.microsoft.com/office/powerpoint/2010/main" val="3089966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397625"/>
            <a:ext cx="1790700" cy="307975"/>
          </a:xfrm>
        </p:spPr>
        <p:txBody>
          <a:bodyPr/>
          <a:lstStyle/>
          <a:p>
            <a:r>
              <a:rPr lang="en-US" smtClean="0"/>
              <a:t>http://www.uit.edu.vn</a:t>
            </a:r>
            <a:endParaRPr lang="en-US"/>
          </a:p>
        </p:txBody>
      </p:sp>
      <p:sp>
        <p:nvSpPr>
          <p:cNvPr id="5" name="Slide Number Placeholder 4"/>
          <p:cNvSpPr>
            <a:spLocks noGrp="1"/>
          </p:cNvSpPr>
          <p:nvPr>
            <p:ph type="sldNum" sz="quarter" idx="12"/>
          </p:nvPr>
        </p:nvSpPr>
        <p:spPr>
          <a:xfrm>
            <a:off x="1498600" y="6537325"/>
            <a:ext cx="1295400" cy="244475"/>
          </a:xfrm>
        </p:spPr>
        <p:txBody>
          <a:bodyPr/>
          <a:lstStyle/>
          <a:p>
            <a:fld id="{845E3117-1AE7-4ACC-839B-C69B4E3F6E58}" type="slidenum">
              <a:rPr lang="en-US" smtClean="0"/>
              <a:pPr/>
              <a:t>17</a:t>
            </a:fld>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684627382"/>
              </p:ext>
            </p:extLst>
          </p:nvPr>
        </p:nvGraphicFramePr>
        <p:xfrm>
          <a:off x="1600201" y="22823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t>i</a:t>
                      </a:r>
                      <a:r>
                        <a:rPr lang="en-US" sz="1900" b="1" baseline="-25000" smtClean="0"/>
                        <a:t>1</a:t>
                      </a:r>
                      <a:endParaRPr lang="en-US" sz="1900" b="1" baseline="-25000"/>
                    </a:p>
                  </a:txBody>
                  <a:tcPr marL="99441" marR="99441" marT="49721" marB="49721"/>
                </a:tc>
                <a:tc>
                  <a:txBody>
                    <a:bodyPr/>
                    <a:lstStyle/>
                    <a:p>
                      <a:pPr algn="ctr"/>
                      <a:r>
                        <a:rPr lang="en-US" sz="1900" b="1" smtClean="0"/>
                        <a:t>i</a:t>
                      </a:r>
                      <a:r>
                        <a:rPr lang="en-US" sz="1900" b="1" baseline="-25000" smtClean="0"/>
                        <a:t>2</a:t>
                      </a:r>
                      <a:endParaRPr lang="en-US" sz="1900" b="1" baseline="-25000"/>
                    </a:p>
                  </a:txBody>
                  <a:tcPr marL="99441" marR="99441" marT="49721" marB="49721"/>
                </a:tc>
                <a:tc>
                  <a:txBody>
                    <a:bodyPr/>
                    <a:lstStyle/>
                    <a:p>
                      <a:pPr algn="ctr"/>
                      <a:r>
                        <a:rPr lang="en-US" sz="1900" b="1" smtClean="0"/>
                        <a:t>i</a:t>
                      </a:r>
                      <a:r>
                        <a:rPr lang="en-US" sz="1900" b="1" baseline="-25000" smtClean="0"/>
                        <a:t>3</a:t>
                      </a:r>
                      <a:endParaRPr lang="en-US" sz="1900" b="1" baseline="-25000"/>
                    </a:p>
                  </a:txBody>
                  <a:tcPr marL="99441" marR="99441" marT="49721" marB="49721"/>
                </a:tc>
                <a:tc>
                  <a:txBody>
                    <a:bodyPr/>
                    <a:lstStyle/>
                    <a:p>
                      <a:pPr algn="ctr"/>
                      <a:r>
                        <a:rPr lang="en-US" sz="1900" b="1" smtClean="0"/>
                        <a:t>i</a:t>
                      </a:r>
                      <a:r>
                        <a:rPr lang="en-US" sz="1900" b="1" baseline="-25000" smtClean="0"/>
                        <a:t>4</a:t>
                      </a:r>
                      <a:endParaRPr lang="en-US" sz="1900" b="1" baseline="-25000"/>
                    </a:p>
                  </a:txBody>
                  <a:tcPr marL="99441" marR="99441" marT="49721" marB="49721"/>
                </a:tc>
                <a:tc>
                  <a:txBody>
                    <a:bodyPr/>
                    <a:lstStyle/>
                    <a:p>
                      <a:pPr algn="ctr"/>
                      <a:r>
                        <a:rPr lang="en-US" sz="1900" b="1" smtClean="0"/>
                        <a:t>i</a:t>
                      </a:r>
                      <a:r>
                        <a:rPr lang="en-US" sz="1900" b="1" baseline="-25000" smtClean="0"/>
                        <a:t>5</a:t>
                      </a:r>
                      <a:endParaRPr lang="en-US" sz="1900" b="1" baseline="-25000"/>
                    </a:p>
                  </a:txBody>
                  <a:tcPr marL="99441" marR="99441" marT="49721" marB="49721"/>
                </a:tc>
                <a:tc>
                  <a:txBody>
                    <a:bodyPr/>
                    <a:lstStyle/>
                    <a:p>
                      <a:pPr algn="ctr"/>
                      <a:r>
                        <a:rPr lang="en-US" sz="1900" b="1" smtClean="0"/>
                        <a:t>i</a:t>
                      </a:r>
                      <a:r>
                        <a:rPr lang="en-US" sz="1900" b="1" baseline="-25000" smtClean="0"/>
                        <a:t>6</a:t>
                      </a:r>
                      <a:endParaRPr lang="en-US" sz="1900" b="1" baseline="-25000"/>
                    </a:p>
                  </a:txBody>
                  <a:tcPr marL="99441" marR="99441" marT="49721" marB="49721"/>
                </a:tc>
              </a:tr>
              <a:tr h="403288">
                <a:tc>
                  <a:txBody>
                    <a:bodyPr/>
                    <a:lstStyle/>
                    <a:p>
                      <a:pPr algn="ctr"/>
                      <a:r>
                        <a:rPr lang="en-US" sz="1900" b="1" smtClean="0">
                          <a:solidFill>
                            <a:schemeClr val="tx1"/>
                          </a:solidFill>
                        </a:rPr>
                        <a:t>u</a:t>
                      </a:r>
                      <a:r>
                        <a:rPr lang="en-US" sz="1900" b="1" baseline="-25000" smtClean="0">
                          <a:solidFill>
                            <a:schemeClr val="tx1"/>
                          </a:solidFill>
                        </a:rPr>
                        <a:t>1</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1</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2</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chemeClr val="tx1"/>
                          </a:solidFill>
                        </a:rPr>
                        <a:t>u</a:t>
                      </a:r>
                      <a:r>
                        <a:rPr lang="en-US" sz="1900" b="1" baseline="-25000" smtClean="0">
                          <a:solidFill>
                            <a:schemeClr val="tx1"/>
                          </a:solidFill>
                        </a:rPr>
                        <a:t>3</a:t>
                      </a:r>
                      <a:endParaRPr lang="en-US" sz="1900" b="1" baseline="-25000" smtClean="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2</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4</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r>
              <a:tr h="403288">
                <a:tc>
                  <a:txBody>
                    <a:bodyPr/>
                    <a:lstStyle/>
                    <a:p>
                      <a:pPr algn="ctr"/>
                      <a:r>
                        <a:rPr lang="en-US" sz="1900" b="1" smtClean="0">
                          <a:solidFill>
                            <a:schemeClr val="tx1"/>
                          </a:solidFill>
                        </a:rPr>
                        <a:t>u</a:t>
                      </a:r>
                      <a:r>
                        <a:rPr lang="en-US" sz="1900" b="1" baseline="-25000" smtClean="0">
                          <a:solidFill>
                            <a:schemeClr val="tx1"/>
                          </a:solidFill>
                        </a:rPr>
                        <a:t>5</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r>
              <a:tr h="403288">
                <a:tc>
                  <a:txBody>
                    <a:bodyPr/>
                    <a:lstStyle/>
                    <a:p>
                      <a:pPr algn="ctr"/>
                      <a:r>
                        <a:rPr lang="en-US" sz="1900" b="1" smtClean="0">
                          <a:solidFill>
                            <a:schemeClr val="tx1"/>
                          </a:solidFill>
                        </a:rPr>
                        <a:t>u</a:t>
                      </a:r>
                      <a:r>
                        <a:rPr lang="en-US" sz="1900" b="1" baseline="-25000" smtClean="0">
                          <a:solidFill>
                            <a:schemeClr val="tx1"/>
                          </a:solidFill>
                        </a:rPr>
                        <a:t>6</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r>
            </a:tbl>
          </a:graphicData>
        </a:graphic>
      </p:graphicFrame>
      <p:sp>
        <p:nvSpPr>
          <p:cNvPr id="28" name="TextBox 27"/>
          <p:cNvSpPr txBox="1"/>
          <p:nvPr/>
        </p:nvSpPr>
        <p:spPr>
          <a:xfrm>
            <a:off x="3962400" y="1828800"/>
            <a:ext cx="1905000" cy="369332"/>
          </a:xfrm>
          <a:prstGeom prst="rect">
            <a:avLst/>
          </a:prstGeom>
          <a:noFill/>
        </p:spPr>
        <p:txBody>
          <a:bodyPr wrap="square" rtlCol="0">
            <a:spAutoFit/>
          </a:bodyPr>
          <a:lstStyle/>
          <a:p>
            <a:r>
              <a:rPr lang="en-US" smtClean="0"/>
              <a:t>Địa điểm du lịch</a:t>
            </a:r>
            <a:endParaRPr lang="en-US"/>
          </a:p>
        </p:txBody>
      </p:sp>
      <p:sp>
        <p:nvSpPr>
          <p:cNvPr id="29" name="TextBox 28"/>
          <p:cNvSpPr txBox="1"/>
          <p:nvPr/>
        </p:nvSpPr>
        <p:spPr>
          <a:xfrm>
            <a:off x="304800" y="3505200"/>
            <a:ext cx="1159292" cy="369332"/>
          </a:xfrm>
          <a:prstGeom prst="rect">
            <a:avLst/>
          </a:prstGeom>
          <a:noFill/>
        </p:spPr>
        <p:txBody>
          <a:bodyPr wrap="none" rtlCol="0">
            <a:spAutoFit/>
          </a:bodyPr>
          <a:lstStyle/>
          <a:p>
            <a:r>
              <a:rPr lang="en-US" smtClean="0"/>
              <a:t>Du khách</a:t>
            </a:r>
            <a:endParaRPr lang="en-US"/>
          </a:p>
        </p:txBody>
      </p:sp>
      <p:sp>
        <p:nvSpPr>
          <p:cNvPr id="32" name="Title 1"/>
          <p:cNvSpPr>
            <a:spLocks noGrp="1"/>
          </p:cNvSpPr>
          <p:nvPr>
            <p:ph type="title"/>
          </p:nvPr>
        </p:nvSpPr>
        <p:spPr>
          <a:xfrm>
            <a:off x="457200" y="266700"/>
            <a:ext cx="7277100" cy="457200"/>
          </a:xfrm>
        </p:spPr>
        <p:txBody>
          <a:bodyPr/>
          <a:lstStyle/>
          <a:p>
            <a:r>
              <a:rPr lang="en-US" sz="2800" smtClean="0"/>
              <a:t>Phương pháp thu giảm số chiều</a:t>
            </a:r>
            <a:endParaRPr lang="en-US" sz="2800"/>
          </a:p>
        </p:txBody>
      </p:sp>
      <p:sp>
        <p:nvSpPr>
          <p:cNvPr id="33" name="TextBox 32"/>
          <p:cNvSpPr txBox="1"/>
          <p:nvPr/>
        </p:nvSpPr>
        <p:spPr>
          <a:xfrm>
            <a:off x="685800" y="1307068"/>
            <a:ext cx="5715000" cy="369332"/>
          </a:xfrm>
          <a:prstGeom prst="rect">
            <a:avLst/>
          </a:prstGeom>
          <a:noFill/>
        </p:spPr>
        <p:txBody>
          <a:bodyPr wrap="square" rtlCol="0">
            <a:spAutoFit/>
          </a:bodyPr>
          <a:lstStyle/>
          <a:p>
            <a:r>
              <a:rPr lang="en-US" smtClean="0"/>
              <a:t>Phân khúc dữ liệu:</a:t>
            </a:r>
            <a:r>
              <a:rPr lang="en-US" smtClean="0">
                <a:solidFill>
                  <a:srgbClr val="FFC000"/>
                </a:solidFill>
              </a:rPr>
              <a:t> sáng, cuối tuần, bạn bè, trời nắng</a:t>
            </a:r>
            <a:endParaRPr lang="en-US">
              <a:solidFill>
                <a:srgbClr val="FFC000"/>
              </a:solidFill>
            </a:endParaRPr>
          </a:p>
        </p:txBody>
      </p:sp>
      <p:sp>
        <p:nvSpPr>
          <p:cNvPr id="34" name="Rectangle 33"/>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5" name="Rectangle 34"/>
          <p:cNvSpPr/>
          <p:nvPr/>
        </p:nvSpPr>
        <p:spPr>
          <a:xfrm>
            <a:off x="539115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6" name="Rectangle 35"/>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3.57</a:t>
            </a:r>
            <a:endParaRPr lang="en-US" b="1">
              <a:solidFill>
                <a:srgbClr val="000000"/>
              </a:solidFill>
            </a:endParaRPr>
          </a:p>
        </p:txBody>
      </p:sp>
      <p:sp>
        <p:nvSpPr>
          <p:cNvPr id="37" name="Rectangle 36"/>
          <p:cNvSpPr/>
          <p:nvPr/>
        </p:nvSpPr>
        <p:spPr>
          <a:xfrm>
            <a:off x="541020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3.31</a:t>
            </a:r>
            <a:endParaRPr lang="en-US" b="1">
              <a:solidFill>
                <a:srgbClr val="000000"/>
              </a:solidFill>
            </a:endParaRPr>
          </a:p>
        </p:txBody>
      </p:sp>
      <mc:AlternateContent xmlns:mc="http://schemas.openxmlformats.org/markup-compatibility/2006">
        <mc:Choice xmlns:a14="http://schemas.microsoft.com/office/drawing/2010/main" Requires="a14">
          <p:sp>
            <p:nvSpPr>
              <p:cNvPr id="38" name="TextBox 37"/>
              <p:cNvSpPr txBox="1"/>
              <p:nvPr/>
            </p:nvSpPr>
            <p:spPr>
              <a:xfrm>
                <a:off x="2286000" y="5422900"/>
                <a:ext cx="5562600" cy="698974"/>
              </a:xfrm>
              <a:prstGeom prst="rect">
                <a:avLst/>
              </a:prstGeom>
              <a:noFill/>
            </p:spPr>
            <p:txBody>
              <a:bodyPr wrap="square" rtlCol="0">
                <a:spAutoFit/>
              </a:bodyPr>
              <a:lstStyle/>
              <a:p>
                <a:r>
                  <a:rPr lang="en-US" sz="2400" smtClean="0"/>
                  <a:t>MAE = </a:t>
                </a:r>
                <a14:m>
                  <m:oMath xmlns:m="http://schemas.openxmlformats.org/officeDocument/2006/math">
                    <m:f>
                      <m:fPr>
                        <m:ctrlPr>
                          <a:rPr lang="en-US" sz="2400" i="1" smtClean="0">
                            <a:latin typeface="Cambria Math"/>
                          </a:rPr>
                        </m:ctrlPr>
                      </m:fPr>
                      <m:num>
                        <m:r>
                          <m:rPr>
                            <m:nor/>
                          </m:rPr>
                          <a:rPr lang="en-US" sz="2400"/>
                          <m:t>|3.57 - 4| + |3.31 - 3|</m:t>
                        </m:r>
                      </m:num>
                      <m:den>
                        <m:r>
                          <a:rPr lang="en-US" sz="2400" b="0" i="1" smtClean="0">
                            <a:latin typeface="Cambria Math"/>
                          </a:rPr>
                          <m:t>2</m:t>
                        </m:r>
                      </m:den>
                    </m:f>
                  </m:oMath>
                </a14:m>
                <a:r>
                  <a:rPr lang="en-US" sz="2400" smtClean="0"/>
                  <a:t> = 0.37</a:t>
                </a:r>
                <a:endParaRPr lang="en-US" sz="2400"/>
              </a:p>
            </p:txBody>
          </p:sp>
        </mc:Choice>
        <mc:Fallback>
          <p:sp>
            <p:nvSpPr>
              <p:cNvPr id="38" name="TextBox 37"/>
              <p:cNvSpPr txBox="1">
                <a:spLocks noRot="1" noChangeAspect="1" noMove="1" noResize="1" noEditPoints="1" noAdjustHandles="1" noChangeArrowheads="1" noChangeShapeType="1" noTextEdit="1"/>
              </p:cNvSpPr>
              <p:nvPr/>
            </p:nvSpPr>
            <p:spPr>
              <a:xfrm>
                <a:off x="2286000" y="5422900"/>
                <a:ext cx="5562600" cy="698974"/>
              </a:xfrm>
              <a:prstGeom prst="rect">
                <a:avLst/>
              </a:prstGeom>
              <a:blipFill rotWithShape="1">
                <a:blip r:embed="rId3"/>
                <a:stretch>
                  <a:fillRect l="-1643" b="-7895"/>
                </a:stretch>
              </a:blipFill>
            </p:spPr>
            <p:txBody>
              <a:bodyPr/>
              <a:lstStyle/>
              <a:p>
                <a:r>
                  <a:rPr lang="en-US">
                    <a:noFill/>
                  </a:rPr>
                  <a:t> </a:t>
                </a:r>
              </a:p>
            </p:txBody>
          </p:sp>
        </mc:Fallback>
      </mc:AlternateContent>
    </p:spTree>
    <p:extLst>
      <p:ext uri="{BB962C8B-B14F-4D97-AF65-F5344CB8AC3E}">
        <p14:creationId xmlns:p14="http://schemas.microsoft.com/office/powerpoint/2010/main" val="29478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33" grpId="0"/>
      <p:bldP spid="34" grpId="0" animBg="1"/>
      <p:bldP spid="35" grpId="0" animBg="1"/>
      <p:bldP spid="36" grpId="0" animBg="1"/>
      <p:bldP spid="37"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397625"/>
            <a:ext cx="1790700" cy="307975"/>
          </a:xfrm>
        </p:spPr>
        <p:txBody>
          <a:bodyPr/>
          <a:lstStyle/>
          <a:p>
            <a:r>
              <a:rPr lang="en-US" smtClean="0"/>
              <a:t>http://www.uit.edu.vn</a:t>
            </a:r>
            <a:endParaRPr lang="en-US"/>
          </a:p>
        </p:txBody>
      </p:sp>
      <p:sp>
        <p:nvSpPr>
          <p:cNvPr id="5" name="Slide Number Placeholder 4"/>
          <p:cNvSpPr>
            <a:spLocks noGrp="1"/>
          </p:cNvSpPr>
          <p:nvPr>
            <p:ph type="sldNum" sz="quarter" idx="12"/>
          </p:nvPr>
        </p:nvSpPr>
        <p:spPr>
          <a:xfrm>
            <a:off x="1498600" y="6537325"/>
            <a:ext cx="1295400" cy="244475"/>
          </a:xfrm>
        </p:spPr>
        <p:txBody>
          <a:bodyPr/>
          <a:lstStyle/>
          <a:p>
            <a:fld id="{845E3117-1AE7-4ACC-839B-C69B4E3F6E58}" type="slidenum">
              <a:rPr lang="en-US" smtClean="0"/>
              <a:pPr/>
              <a:t>18</a:t>
            </a:fld>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2332609384"/>
              </p:ext>
            </p:extLst>
          </p:nvPr>
        </p:nvGraphicFramePr>
        <p:xfrm>
          <a:off x="1600201" y="22823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t>i</a:t>
                      </a:r>
                      <a:r>
                        <a:rPr lang="en-US" sz="1900" b="1" baseline="-25000" smtClean="0"/>
                        <a:t>1</a:t>
                      </a:r>
                      <a:endParaRPr lang="en-US" sz="1900" b="1" baseline="-25000"/>
                    </a:p>
                  </a:txBody>
                  <a:tcPr marL="99441" marR="99441" marT="49721" marB="49721"/>
                </a:tc>
                <a:tc>
                  <a:txBody>
                    <a:bodyPr/>
                    <a:lstStyle/>
                    <a:p>
                      <a:pPr algn="ctr"/>
                      <a:r>
                        <a:rPr lang="en-US" sz="1900" b="1" smtClean="0"/>
                        <a:t>i</a:t>
                      </a:r>
                      <a:r>
                        <a:rPr lang="en-US" sz="1900" b="1" baseline="-25000" smtClean="0"/>
                        <a:t>2</a:t>
                      </a:r>
                      <a:endParaRPr lang="en-US" sz="1900" b="1" baseline="-25000"/>
                    </a:p>
                  </a:txBody>
                  <a:tcPr marL="99441" marR="99441" marT="49721" marB="49721"/>
                </a:tc>
                <a:tc>
                  <a:txBody>
                    <a:bodyPr/>
                    <a:lstStyle/>
                    <a:p>
                      <a:pPr algn="ctr"/>
                      <a:r>
                        <a:rPr lang="en-US" sz="1900" b="1" smtClean="0"/>
                        <a:t>i</a:t>
                      </a:r>
                      <a:r>
                        <a:rPr lang="en-US" sz="1900" b="1" baseline="-25000" smtClean="0"/>
                        <a:t>3</a:t>
                      </a:r>
                      <a:endParaRPr lang="en-US" sz="1900" b="1" baseline="-25000"/>
                    </a:p>
                  </a:txBody>
                  <a:tcPr marL="99441" marR="99441" marT="49721" marB="49721"/>
                </a:tc>
                <a:tc>
                  <a:txBody>
                    <a:bodyPr/>
                    <a:lstStyle/>
                    <a:p>
                      <a:pPr algn="ctr"/>
                      <a:r>
                        <a:rPr lang="en-US" sz="1900" b="1" smtClean="0"/>
                        <a:t>i</a:t>
                      </a:r>
                      <a:r>
                        <a:rPr lang="en-US" sz="1900" b="1" baseline="-25000" smtClean="0"/>
                        <a:t>4</a:t>
                      </a:r>
                      <a:endParaRPr lang="en-US" sz="1900" b="1" baseline="-25000"/>
                    </a:p>
                  </a:txBody>
                  <a:tcPr marL="99441" marR="99441" marT="49721" marB="49721"/>
                </a:tc>
                <a:tc>
                  <a:txBody>
                    <a:bodyPr/>
                    <a:lstStyle/>
                    <a:p>
                      <a:pPr algn="ctr"/>
                      <a:r>
                        <a:rPr lang="en-US" sz="1900" b="1" smtClean="0"/>
                        <a:t>i</a:t>
                      </a:r>
                      <a:r>
                        <a:rPr lang="en-US" sz="1900" b="1" baseline="-25000" smtClean="0"/>
                        <a:t>5</a:t>
                      </a:r>
                      <a:endParaRPr lang="en-US" sz="1900" b="1" baseline="-25000"/>
                    </a:p>
                  </a:txBody>
                  <a:tcPr marL="99441" marR="99441" marT="49721" marB="49721"/>
                </a:tc>
                <a:tc>
                  <a:txBody>
                    <a:bodyPr/>
                    <a:lstStyle/>
                    <a:p>
                      <a:pPr algn="ctr"/>
                      <a:r>
                        <a:rPr lang="en-US" sz="1900" b="1" smtClean="0"/>
                        <a:t>i</a:t>
                      </a:r>
                      <a:r>
                        <a:rPr lang="en-US" sz="1900" b="1" baseline="-25000" smtClean="0"/>
                        <a:t>6</a:t>
                      </a:r>
                      <a:endParaRPr lang="en-US" sz="1900" b="1" baseline="-25000"/>
                    </a:p>
                  </a:txBody>
                  <a:tcPr marL="99441" marR="99441" marT="49721" marB="49721"/>
                </a:tc>
              </a:tr>
              <a:tr h="403288">
                <a:tc>
                  <a:txBody>
                    <a:bodyPr/>
                    <a:lstStyle/>
                    <a:p>
                      <a:pPr algn="ctr"/>
                      <a:r>
                        <a:rPr lang="en-US" sz="1900" b="1" smtClean="0">
                          <a:solidFill>
                            <a:schemeClr val="tx1"/>
                          </a:solidFill>
                        </a:rPr>
                        <a:t>u</a:t>
                      </a:r>
                      <a:r>
                        <a:rPr lang="en-US" sz="1900" b="1" baseline="-25000" smtClean="0">
                          <a:solidFill>
                            <a:schemeClr val="tx1"/>
                          </a:solidFill>
                        </a:rPr>
                        <a:t>1</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1</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2</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chemeClr val="tx1"/>
                          </a:solidFill>
                        </a:rPr>
                        <a:t>u</a:t>
                      </a:r>
                      <a:r>
                        <a:rPr lang="en-US" sz="1900" b="1" baseline="-25000" smtClean="0">
                          <a:solidFill>
                            <a:schemeClr val="tx1"/>
                          </a:solidFill>
                        </a:rPr>
                        <a:t>3</a:t>
                      </a:r>
                      <a:endParaRPr lang="en-US" sz="1900" b="1" baseline="-25000" smtClean="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2</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4</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5</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2</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r>
              <a:tr h="403288">
                <a:tc>
                  <a:txBody>
                    <a:bodyPr/>
                    <a:lstStyle/>
                    <a:p>
                      <a:pPr algn="ctr"/>
                      <a:r>
                        <a:rPr lang="en-US" sz="1900" b="1" smtClean="0">
                          <a:solidFill>
                            <a:schemeClr val="tx1"/>
                          </a:solidFill>
                        </a:rPr>
                        <a:t>u</a:t>
                      </a:r>
                      <a:r>
                        <a:rPr lang="en-US" sz="1900" b="1" baseline="-25000" smtClean="0">
                          <a:solidFill>
                            <a:schemeClr val="tx1"/>
                          </a:solidFill>
                        </a:rPr>
                        <a:t>6</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solidFill>
                      <a:schemeClr val="accent1">
                        <a:lumMod val="20000"/>
                        <a:lumOff val="80000"/>
                      </a:schemeClr>
                    </a:solidFill>
                  </a:tcPr>
                </a:tc>
              </a:tr>
            </a:tbl>
          </a:graphicData>
        </a:graphic>
      </p:graphicFrame>
      <p:sp>
        <p:nvSpPr>
          <p:cNvPr id="28" name="TextBox 27"/>
          <p:cNvSpPr txBox="1"/>
          <p:nvPr/>
        </p:nvSpPr>
        <p:spPr>
          <a:xfrm>
            <a:off x="3962400" y="1828800"/>
            <a:ext cx="1905000" cy="369332"/>
          </a:xfrm>
          <a:prstGeom prst="rect">
            <a:avLst/>
          </a:prstGeom>
          <a:noFill/>
        </p:spPr>
        <p:txBody>
          <a:bodyPr wrap="square" rtlCol="0">
            <a:spAutoFit/>
          </a:bodyPr>
          <a:lstStyle/>
          <a:p>
            <a:r>
              <a:rPr lang="en-US" smtClean="0"/>
              <a:t>Địa điểm du lịch</a:t>
            </a:r>
            <a:endParaRPr lang="en-US"/>
          </a:p>
        </p:txBody>
      </p:sp>
      <p:sp>
        <p:nvSpPr>
          <p:cNvPr id="29" name="TextBox 28"/>
          <p:cNvSpPr txBox="1"/>
          <p:nvPr/>
        </p:nvSpPr>
        <p:spPr>
          <a:xfrm>
            <a:off x="304800" y="3505200"/>
            <a:ext cx="1159292" cy="369332"/>
          </a:xfrm>
          <a:prstGeom prst="rect">
            <a:avLst/>
          </a:prstGeom>
          <a:noFill/>
        </p:spPr>
        <p:txBody>
          <a:bodyPr wrap="none" rtlCol="0">
            <a:spAutoFit/>
          </a:bodyPr>
          <a:lstStyle/>
          <a:p>
            <a:r>
              <a:rPr lang="en-US" smtClean="0"/>
              <a:t>Du khách</a:t>
            </a:r>
            <a:endParaRPr lang="en-US"/>
          </a:p>
        </p:txBody>
      </p:sp>
      <p:sp>
        <p:nvSpPr>
          <p:cNvPr id="32" name="Title 1"/>
          <p:cNvSpPr>
            <a:spLocks noGrp="1"/>
          </p:cNvSpPr>
          <p:nvPr>
            <p:ph type="title"/>
          </p:nvPr>
        </p:nvSpPr>
        <p:spPr>
          <a:xfrm>
            <a:off x="457200" y="266700"/>
            <a:ext cx="7277100" cy="457200"/>
          </a:xfrm>
        </p:spPr>
        <p:txBody>
          <a:bodyPr/>
          <a:lstStyle/>
          <a:p>
            <a:r>
              <a:rPr lang="en-US" sz="2800" smtClean="0"/>
              <a:t>Phương pháp thu giảm số chiều</a:t>
            </a:r>
            <a:endParaRPr lang="en-US" sz="2800"/>
          </a:p>
        </p:txBody>
      </p:sp>
      <p:sp>
        <p:nvSpPr>
          <p:cNvPr id="33" name="TextBox 32"/>
          <p:cNvSpPr txBox="1"/>
          <p:nvPr/>
        </p:nvSpPr>
        <p:spPr>
          <a:xfrm>
            <a:off x="685800" y="1307068"/>
            <a:ext cx="5715000" cy="369332"/>
          </a:xfrm>
          <a:prstGeom prst="rect">
            <a:avLst/>
          </a:prstGeom>
          <a:noFill/>
        </p:spPr>
        <p:txBody>
          <a:bodyPr wrap="square" rtlCol="0">
            <a:spAutoFit/>
          </a:bodyPr>
          <a:lstStyle/>
          <a:p>
            <a:r>
              <a:rPr lang="en-US" smtClean="0"/>
              <a:t>Dữ liệu toàn cục</a:t>
            </a:r>
            <a:endParaRPr lang="en-US">
              <a:solidFill>
                <a:srgbClr val="FFC000"/>
              </a:solidFill>
            </a:endParaRPr>
          </a:p>
        </p:txBody>
      </p:sp>
      <p:sp>
        <p:nvSpPr>
          <p:cNvPr id="34" name="Rectangle 33"/>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5" name="Rectangle 34"/>
          <p:cNvSpPr/>
          <p:nvPr/>
        </p:nvSpPr>
        <p:spPr>
          <a:xfrm>
            <a:off x="539115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a:t>
            </a:r>
            <a:endParaRPr lang="en-US" b="1">
              <a:solidFill>
                <a:srgbClr val="000000"/>
              </a:solidFill>
            </a:endParaRPr>
          </a:p>
        </p:txBody>
      </p:sp>
      <p:sp>
        <p:nvSpPr>
          <p:cNvPr id="36" name="Rectangle 35"/>
          <p:cNvSpPr/>
          <p:nvPr/>
        </p:nvSpPr>
        <p:spPr>
          <a:xfrm>
            <a:off x="2552700" y="30919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3.34</a:t>
            </a:r>
            <a:endParaRPr lang="en-US" b="1">
              <a:solidFill>
                <a:srgbClr val="000000"/>
              </a:solidFill>
            </a:endParaRPr>
          </a:p>
        </p:txBody>
      </p:sp>
      <p:sp>
        <p:nvSpPr>
          <p:cNvPr id="37" name="Rectangle 36"/>
          <p:cNvSpPr/>
          <p:nvPr/>
        </p:nvSpPr>
        <p:spPr>
          <a:xfrm>
            <a:off x="5410200" y="4692134"/>
            <a:ext cx="952500" cy="4132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000000"/>
                </a:solidFill>
              </a:rPr>
              <a:t>3.2</a:t>
            </a:r>
            <a:endParaRPr lang="en-US" b="1">
              <a:solidFill>
                <a:srgbClr val="000000"/>
              </a:solidFill>
            </a:endParaRPr>
          </a:p>
        </p:txBody>
      </p:sp>
      <mc:AlternateContent xmlns:mc="http://schemas.openxmlformats.org/markup-compatibility/2006">
        <mc:Choice xmlns:a14="http://schemas.microsoft.com/office/drawing/2010/main" Requires="a14">
          <p:sp>
            <p:nvSpPr>
              <p:cNvPr id="38" name="TextBox 37"/>
              <p:cNvSpPr txBox="1"/>
              <p:nvPr/>
            </p:nvSpPr>
            <p:spPr>
              <a:xfrm>
                <a:off x="2286000" y="5422900"/>
                <a:ext cx="5562600" cy="698974"/>
              </a:xfrm>
              <a:prstGeom prst="rect">
                <a:avLst/>
              </a:prstGeom>
              <a:noFill/>
            </p:spPr>
            <p:txBody>
              <a:bodyPr wrap="square" rtlCol="0">
                <a:spAutoFit/>
              </a:bodyPr>
              <a:lstStyle/>
              <a:p>
                <a:r>
                  <a:rPr lang="en-US" sz="2400" smtClean="0"/>
                  <a:t>MAE = </a:t>
                </a:r>
                <a14:m>
                  <m:oMath xmlns:m="http://schemas.openxmlformats.org/officeDocument/2006/math">
                    <m:f>
                      <m:fPr>
                        <m:ctrlPr>
                          <a:rPr lang="en-US" sz="2400" i="1" smtClean="0">
                            <a:latin typeface="Cambria Math"/>
                          </a:rPr>
                        </m:ctrlPr>
                      </m:fPr>
                      <m:num>
                        <m:r>
                          <m:rPr>
                            <m:nor/>
                          </m:rPr>
                          <a:rPr lang="en-US" sz="2400"/>
                          <m:t>|3.</m:t>
                        </m:r>
                        <m:r>
                          <m:rPr>
                            <m:nor/>
                          </m:rPr>
                          <a:rPr lang="en-US" sz="2400" b="0" i="0" smtClean="0"/>
                          <m:t>34</m:t>
                        </m:r>
                        <m:r>
                          <m:rPr>
                            <m:nor/>
                          </m:rPr>
                          <a:rPr lang="en-US" sz="2400"/>
                          <m:t> - 4| + |3.</m:t>
                        </m:r>
                        <m:r>
                          <m:rPr>
                            <m:nor/>
                          </m:rPr>
                          <a:rPr lang="en-US" sz="2400" b="0" i="0" smtClean="0"/>
                          <m:t>2</m:t>
                        </m:r>
                        <m:r>
                          <m:rPr>
                            <m:nor/>
                          </m:rPr>
                          <a:rPr lang="en-US" sz="2400"/>
                          <m:t> - 3|</m:t>
                        </m:r>
                      </m:num>
                      <m:den>
                        <m:r>
                          <a:rPr lang="en-US" sz="2400" b="0" i="1" smtClean="0">
                            <a:latin typeface="Cambria Math"/>
                          </a:rPr>
                          <m:t>2</m:t>
                        </m:r>
                      </m:den>
                    </m:f>
                  </m:oMath>
                </a14:m>
                <a:r>
                  <a:rPr lang="en-US" sz="2400" smtClean="0"/>
                  <a:t> = 0.43</a:t>
                </a:r>
                <a:endParaRPr lang="en-US" sz="2400"/>
              </a:p>
            </p:txBody>
          </p:sp>
        </mc:Choice>
        <mc:Fallback>
          <p:sp>
            <p:nvSpPr>
              <p:cNvPr id="38" name="TextBox 37"/>
              <p:cNvSpPr txBox="1">
                <a:spLocks noRot="1" noChangeAspect="1" noMove="1" noResize="1" noEditPoints="1" noAdjustHandles="1" noChangeArrowheads="1" noChangeShapeType="1" noTextEdit="1"/>
              </p:cNvSpPr>
              <p:nvPr/>
            </p:nvSpPr>
            <p:spPr>
              <a:xfrm>
                <a:off x="2286000" y="5422900"/>
                <a:ext cx="5562600" cy="698974"/>
              </a:xfrm>
              <a:prstGeom prst="rect">
                <a:avLst/>
              </a:prstGeom>
              <a:blipFill rotWithShape="1">
                <a:blip r:embed="rId3"/>
                <a:stretch>
                  <a:fillRect l="-1643" b="-7895"/>
                </a:stretch>
              </a:blipFill>
            </p:spPr>
            <p:txBody>
              <a:bodyPr/>
              <a:lstStyle/>
              <a:p>
                <a:r>
                  <a:rPr lang="en-US">
                    <a:noFill/>
                  </a:rPr>
                  <a:t> </a:t>
                </a:r>
              </a:p>
            </p:txBody>
          </p:sp>
        </mc:Fallback>
      </mc:AlternateContent>
    </p:spTree>
    <p:extLst>
      <p:ext uri="{BB962C8B-B14F-4D97-AF65-F5344CB8AC3E}">
        <p14:creationId xmlns:p14="http://schemas.microsoft.com/office/powerpoint/2010/main" val="19026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33" grpId="0"/>
      <p:bldP spid="34" grpId="0" animBg="1"/>
      <p:bldP spid="35" grpId="0" animBg="1"/>
      <p:bldP spid="36" grpId="0" animBg="1"/>
      <p:bldP spid="37"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19</a:t>
            </a:fld>
            <a:endParaRPr lang="en-US"/>
          </a:p>
        </p:txBody>
      </p:sp>
      <p:sp>
        <p:nvSpPr>
          <p:cNvPr id="3" name="TextBox 2"/>
          <p:cNvSpPr txBox="1"/>
          <p:nvPr/>
        </p:nvSpPr>
        <p:spPr>
          <a:xfrm>
            <a:off x="371154" y="838200"/>
            <a:ext cx="6773008" cy="1200329"/>
          </a:xfrm>
          <a:prstGeom prst="rect">
            <a:avLst/>
          </a:prstGeom>
          <a:noFill/>
        </p:spPr>
        <p:txBody>
          <a:bodyPr wrap="none" rtlCol="0">
            <a:spAutoFit/>
          </a:bodyPr>
          <a:lstStyle/>
          <a:p>
            <a:pPr algn="just">
              <a:lnSpc>
                <a:spcPct val="150000"/>
              </a:lnSpc>
            </a:pPr>
            <a:r>
              <a:rPr lang="en-US" sz="1600" smtClean="0">
                <a:solidFill>
                  <a:srgbClr val="FFC000"/>
                </a:solidFill>
              </a:rPr>
              <a:t>Pha 1: Chọn lọc những phân khúc dữ liệu </a:t>
            </a:r>
            <a:r>
              <a:rPr lang="en-US" sz="1600" smtClean="0">
                <a:solidFill>
                  <a:srgbClr val="FFC000"/>
                </a:solidFill>
              </a:rPr>
              <a:t>vượt trội</a:t>
            </a:r>
            <a:r>
              <a:rPr lang="en-US" sz="1600" smtClean="0">
                <a:solidFill>
                  <a:srgbClr val="FFC000"/>
                </a:solidFill>
              </a:rPr>
              <a:t>.</a:t>
            </a:r>
            <a:endParaRPr lang="en-US" sz="1600" smtClean="0">
              <a:solidFill>
                <a:srgbClr val="FFC000"/>
              </a:solidFill>
            </a:endParaRPr>
          </a:p>
          <a:p>
            <a:pPr algn="just">
              <a:lnSpc>
                <a:spcPct val="150000"/>
              </a:lnSpc>
            </a:pPr>
            <a:r>
              <a:rPr lang="en-US" sz="1600" u="sng" smtClean="0"/>
              <a:t>Đầu vào:</a:t>
            </a:r>
            <a:r>
              <a:rPr lang="en-US" sz="1600" smtClean="0"/>
              <a:t> - Tập dữ liệu đánh giá trong không gian khuyến nghị đa chiều.</a:t>
            </a:r>
          </a:p>
          <a:p>
            <a:pPr algn="just">
              <a:lnSpc>
                <a:spcPct val="150000"/>
              </a:lnSpc>
            </a:pPr>
            <a:r>
              <a:rPr lang="en-US" sz="1600" u="sng" smtClean="0"/>
              <a:t>Đầu ra:</a:t>
            </a:r>
            <a:r>
              <a:rPr lang="en-US" sz="1600" smtClean="0"/>
              <a:t>    - Những phân khúc dữ liệu thích hợp (những ma trận 2 chiều).</a:t>
            </a:r>
            <a:endParaRPr lang="en-US" sz="1600"/>
          </a:p>
        </p:txBody>
      </p:sp>
      <p:cxnSp>
        <p:nvCxnSpPr>
          <p:cNvPr id="10" name="Straight Arrow Connector 9"/>
          <p:cNvCxnSpPr/>
          <p:nvPr/>
        </p:nvCxnSpPr>
        <p:spPr>
          <a:xfrm>
            <a:off x="768789" y="3803650"/>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54589" y="3111500"/>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69655" y="3318716"/>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56955" y="3318716"/>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81097" y="2742168"/>
            <a:ext cx="941283" cy="307777"/>
          </a:xfrm>
          <a:prstGeom prst="rect">
            <a:avLst/>
          </a:prstGeom>
          <a:noFill/>
        </p:spPr>
        <p:txBody>
          <a:bodyPr wrap="none" rtlCol="0">
            <a:spAutoFit/>
          </a:bodyPr>
          <a:lstStyle/>
          <a:p>
            <a:r>
              <a:rPr lang="en-US" sz="1400" smtClean="0"/>
              <a:t>Du khách</a:t>
            </a:r>
            <a:endParaRPr lang="en-US" sz="1400"/>
          </a:p>
        </p:txBody>
      </p:sp>
      <p:sp>
        <p:nvSpPr>
          <p:cNvPr id="27" name="TextBox 26"/>
          <p:cNvSpPr txBox="1"/>
          <p:nvPr/>
        </p:nvSpPr>
        <p:spPr>
          <a:xfrm>
            <a:off x="2216589" y="3642066"/>
            <a:ext cx="1170513" cy="307777"/>
          </a:xfrm>
          <a:prstGeom prst="rect">
            <a:avLst/>
          </a:prstGeom>
          <a:noFill/>
        </p:spPr>
        <p:txBody>
          <a:bodyPr wrap="none" rtlCol="0">
            <a:spAutoFit/>
          </a:bodyPr>
          <a:lstStyle/>
          <a:p>
            <a:r>
              <a:rPr lang="en-US" sz="1400" smtClean="0"/>
              <a:t>Điểm du lịch</a:t>
            </a:r>
            <a:endParaRPr lang="en-US" sz="1400"/>
          </a:p>
        </p:txBody>
      </p:sp>
      <p:sp>
        <p:nvSpPr>
          <p:cNvPr id="28" name="TextBox 27"/>
          <p:cNvSpPr txBox="1"/>
          <p:nvPr/>
        </p:nvSpPr>
        <p:spPr>
          <a:xfrm>
            <a:off x="2018188" y="3077001"/>
            <a:ext cx="1398140" cy="307777"/>
          </a:xfrm>
          <a:prstGeom prst="rect">
            <a:avLst/>
          </a:prstGeom>
          <a:noFill/>
        </p:spPr>
        <p:txBody>
          <a:bodyPr wrap="none" rtlCol="0">
            <a:spAutoFit/>
          </a:bodyPr>
          <a:lstStyle/>
          <a:p>
            <a:r>
              <a:rPr lang="en-US" sz="1400" smtClean="0"/>
              <a:t>Bạn đồng hành</a:t>
            </a:r>
            <a:endParaRPr lang="en-US" sz="1400"/>
          </a:p>
        </p:txBody>
      </p:sp>
      <p:sp>
        <p:nvSpPr>
          <p:cNvPr id="29" name="TextBox 28"/>
          <p:cNvSpPr txBox="1"/>
          <p:nvPr/>
        </p:nvSpPr>
        <p:spPr>
          <a:xfrm>
            <a:off x="1980088" y="4172635"/>
            <a:ext cx="841897" cy="307777"/>
          </a:xfrm>
          <a:prstGeom prst="rect">
            <a:avLst/>
          </a:prstGeom>
          <a:noFill/>
        </p:spPr>
        <p:txBody>
          <a:bodyPr wrap="none" rtlCol="0">
            <a:spAutoFit/>
          </a:bodyPr>
          <a:lstStyle/>
          <a:p>
            <a:r>
              <a:rPr lang="en-US" sz="1400" smtClean="0"/>
              <a:t>Kinh phí</a:t>
            </a:r>
            <a:endParaRPr lang="en-US" sz="1400"/>
          </a:p>
        </p:txBody>
      </p:sp>
      <p:sp>
        <p:nvSpPr>
          <p:cNvPr id="30" name="TextBox 29"/>
          <p:cNvSpPr txBox="1"/>
          <p:nvPr/>
        </p:nvSpPr>
        <p:spPr>
          <a:xfrm>
            <a:off x="1060632" y="4572000"/>
            <a:ext cx="838691" cy="307777"/>
          </a:xfrm>
          <a:prstGeom prst="rect">
            <a:avLst/>
          </a:prstGeom>
          <a:noFill/>
        </p:spPr>
        <p:txBody>
          <a:bodyPr wrap="none" rtlCol="0">
            <a:spAutoFit/>
          </a:bodyPr>
          <a:lstStyle/>
          <a:p>
            <a:r>
              <a:rPr lang="en-US" sz="1400" smtClean="0"/>
              <a:t>Thời tiết</a:t>
            </a:r>
            <a:endParaRPr lang="en-US" sz="1400"/>
          </a:p>
        </p:txBody>
      </p:sp>
      <p:sp>
        <p:nvSpPr>
          <p:cNvPr id="31" name="TextBox 30"/>
          <p:cNvSpPr txBox="1"/>
          <p:nvPr/>
        </p:nvSpPr>
        <p:spPr>
          <a:xfrm>
            <a:off x="0" y="4127000"/>
            <a:ext cx="938077" cy="307777"/>
          </a:xfrm>
          <a:prstGeom prst="rect">
            <a:avLst/>
          </a:prstGeom>
          <a:noFill/>
        </p:spPr>
        <p:txBody>
          <a:bodyPr wrap="none" rtlCol="0">
            <a:spAutoFit/>
          </a:bodyPr>
          <a:lstStyle/>
          <a:p>
            <a:r>
              <a:rPr lang="en-US" sz="1400" smtClean="0"/>
              <a:t>Thời gian</a:t>
            </a:r>
            <a:endParaRPr lang="en-US" sz="1400"/>
          </a:p>
        </p:txBody>
      </p:sp>
      <p:sp>
        <p:nvSpPr>
          <p:cNvPr id="32" name="TextBox 31"/>
          <p:cNvSpPr txBox="1"/>
          <p:nvPr/>
        </p:nvSpPr>
        <p:spPr>
          <a:xfrm>
            <a:off x="315563" y="3581400"/>
            <a:ext cx="364202" cy="307777"/>
          </a:xfrm>
          <a:prstGeom prst="rect">
            <a:avLst/>
          </a:prstGeom>
          <a:noFill/>
        </p:spPr>
        <p:txBody>
          <a:bodyPr wrap="none" rtlCol="0">
            <a:spAutoFit/>
          </a:bodyPr>
          <a:lstStyle/>
          <a:p>
            <a:r>
              <a:rPr lang="en-US" sz="1400" smtClean="0"/>
              <a:t>…</a:t>
            </a:r>
            <a:endParaRPr lang="en-US" sz="1400"/>
          </a:p>
        </p:txBody>
      </p:sp>
      <p:sp>
        <p:nvSpPr>
          <p:cNvPr id="33" name="TextBox 32"/>
          <p:cNvSpPr txBox="1"/>
          <p:nvPr/>
        </p:nvSpPr>
        <p:spPr>
          <a:xfrm>
            <a:off x="516776" y="3020951"/>
            <a:ext cx="364202" cy="307777"/>
          </a:xfrm>
          <a:prstGeom prst="rect">
            <a:avLst/>
          </a:prstGeom>
          <a:noFill/>
        </p:spPr>
        <p:txBody>
          <a:bodyPr wrap="none" rtlCol="0">
            <a:spAutoFit/>
          </a:bodyPr>
          <a:lstStyle/>
          <a:p>
            <a:r>
              <a:rPr lang="en-US" sz="1400" smtClean="0"/>
              <a:t>…</a:t>
            </a:r>
            <a:endParaRPr lang="en-US" sz="1400"/>
          </a:p>
        </p:txBody>
      </p:sp>
      <p:sp>
        <p:nvSpPr>
          <p:cNvPr id="34" name="Right Arrow 33"/>
          <p:cNvSpPr/>
          <p:nvPr/>
        </p:nvSpPr>
        <p:spPr>
          <a:xfrm>
            <a:off x="3529058" y="3740151"/>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p:cNvGraphicFramePr>
            <a:graphicFrameLocks noGrp="1"/>
          </p:cNvGraphicFramePr>
          <p:nvPr>
            <p:extLst>
              <p:ext uri="{D42A27DB-BD31-4B8C-83A1-F6EECF244321}">
                <p14:modId xmlns:p14="http://schemas.microsoft.com/office/powerpoint/2010/main" val="3596598394"/>
              </p:ext>
            </p:extLst>
          </p:nvPr>
        </p:nvGraphicFramePr>
        <p:xfrm>
          <a:off x="4267200" y="2119537"/>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254469371"/>
              </p:ext>
            </p:extLst>
          </p:nvPr>
        </p:nvGraphicFramePr>
        <p:xfrm>
          <a:off x="4267200" y="3183242"/>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2280611753"/>
              </p:ext>
            </p:extLst>
          </p:nvPr>
        </p:nvGraphicFramePr>
        <p:xfrm>
          <a:off x="4267200" y="42275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37747800"/>
              </p:ext>
            </p:extLst>
          </p:nvPr>
        </p:nvGraphicFramePr>
        <p:xfrm>
          <a:off x="4267200" y="5562600"/>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0" name="TextBox 39"/>
          <p:cNvSpPr txBox="1"/>
          <p:nvPr/>
        </p:nvSpPr>
        <p:spPr>
          <a:xfrm>
            <a:off x="4537502" y="5105400"/>
            <a:ext cx="415498" cy="369332"/>
          </a:xfrm>
          <a:prstGeom prst="rect">
            <a:avLst/>
          </a:prstGeom>
          <a:noFill/>
        </p:spPr>
        <p:txBody>
          <a:bodyPr wrap="none" rtlCol="0">
            <a:spAutoFit/>
          </a:bodyPr>
          <a:lstStyle/>
          <a:p>
            <a:r>
              <a:rPr lang="en-US" smtClean="0"/>
              <a:t>…</a:t>
            </a:r>
            <a:endParaRPr lang="en-US"/>
          </a:p>
        </p:txBody>
      </p:sp>
      <p:sp>
        <p:nvSpPr>
          <p:cNvPr id="41" name="Right Arrow 40"/>
          <p:cNvSpPr/>
          <p:nvPr/>
        </p:nvSpPr>
        <p:spPr>
          <a:xfrm>
            <a:off x="6553200" y="3692525"/>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27842144"/>
              </p:ext>
            </p:extLst>
          </p:nvPr>
        </p:nvGraphicFramePr>
        <p:xfrm>
          <a:off x="7391400" y="2384994"/>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2202440779"/>
              </p:ext>
            </p:extLst>
          </p:nvPr>
        </p:nvGraphicFramePr>
        <p:xfrm>
          <a:off x="7391400" y="36179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2389351969"/>
              </p:ext>
            </p:extLst>
          </p:nvPr>
        </p:nvGraphicFramePr>
        <p:xfrm>
          <a:off x="7391400" y="48371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45" name="TextBox 44"/>
          <p:cNvSpPr txBox="1"/>
          <p:nvPr/>
        </p:nvSpPr>
        <p:spPr>
          <a:xfrm>
            <a:off x="5181600" y="2286000"/>
            <a:ext cx="1298753" cy="523220"/>
          </a:xfrm>
          <a:prstGeom prst="rect">
            <a:avLst/>
          </a:prstGeom>
          <a:noFill/>
        </p:spPr>
        <p:txBody>
          <a:bodyPr wrap="none" rtlCol="0">
            <a:spAutoFit/>
          </a:bodyPr>
          <a:lstStyle/>
          <a:p>
            <a:r>
              <a:rPr lang="en-US" sz="1400" smtClean="0"/>
              <a:t>(Bạn bè, </a:t>
            </a:r>
            <a:br>
              <a:rPr lang="en-US" sz="1400" smtClean="0"/>
            </a:br>
            <a:r>
              <a:rPr lang="en-US" sz="1400" smtClean="0"/>
              <a:t>buổi sáng, …)</a:t>
            </a:r>
            <a:endParaRPr lang="en-US" sz="1400"/>
          </a:p>
        </p:txBody>
      </p:sp>
      <p:sp>
        <p:nvSpPr>
          <p:cNvPr id="46" name="TextBox 45"/>
          <p:cNvSpPr txBox="1"/>
          <p:nvPr/>
        </p:nvSpPr>
        <p:spPr>
          <a:xfrm>
            <a:off x="5181600" y="3362980"/>
            <a:ext cx="1257075" cy="523220"/>
          </a:xfrm>
          <a:prstGeom prst="rect">
            <a:avLst/>
          </a:prstGeom>
          <a:noFill/>
        </p:spPr>
        <p:txBody>
          <a:bodyPr wrap="none" rtlCol="0">
            <a:spAutoFit/>
          </a:bodyPr>
          <a:lstStyle/>
          <a:p>
            <a:r>
              <a:rPr lang="en-US" sz="1400" smtClean="0"/>
              <a:t>(Người yêu,</a:t>
            </a:r>
            <a:br>
              <a:rPr lang="en-US" sz="1400" smtClean="0"/>
            </a:br>
            <a:r>
              <a:rPr lang="en-US" sz="1400" smtClean="0"/>
              <a:t> trời mưa, …)</a:t>
            </a:r>
            <a:endParaRPr lang="en-US" sz="1400"/>
          </a:p>
        </p:txBody>
      </p:sp>
      <p:sp>
        <p:nvSpPr>
          <p:cNvPr id="47" name="TextBox 46"/>
          <p:cNvSpPr txBox="1"/>
          <p:nvPr/>
        </p:nvSpPr>
        <p:spPr>
          <a:xfrm>
            <a:off x="5181600" y="4364349"/>
            <a:ext cx="1239442" cy="523220"/>
          </a:xfrm>
          <a:prstGeom prst="rect">
            <a:avLst/>
          </a:prstGeom>
          <a:noFill/>
        </p:spPr>
        <p:txBody>
          <a:bodyPr wrap="none" rtlCol="0">
            <a:spAutoFit/>
          </a:bodyPr>
          <a:lstStyle/>
          <a:p>
            <a:r>
              <a:rPr lang="en-US" sz="1400" smtClean="0"/>
              <a:t>(Gia đình,</a:t>
            </a:r>
            <a:br>
              <a:rPr lang="en-US" sz="1400" smtClean="0"/>
            </a:br>
            <a:r>
              <a:rPr lang="en-US" sz="1400" smtClean="0"/>
              <a:t> tiết kiệm, …)</a:t>
            </a:r>
            <a:endParaRPr lang="en-US" sz="1400"/>
          </a:p>
        </p:txBody>
      </p:sp>
      <p:sp>
        <p:nvSpPr>
          <p:cNvPr id="48" name="TextBox 47"/>
          <p:cNvSpPr txBox="1"/>
          <p:nvPr/>
        </p:nvSpPr>
        <p:spPr>
          <a:xfrm>
            <a:off x="5181600" y="5715000"/>
            <a:ext cx="1298753" cy="523220"/>
          </a:xfrm>
          <a:prstGeom prst="rect">
            <a:avLst/>
          </a:prstGeom>
          <a:noFill/>
        </p:spPr>
        <p:txBody>
          <a:bodyPr wrap="none" rtlCol="0">
            <a:spAutoFit/>
          </a:bodyPr>
          <a:lstStyle/>
          <a:p>
            <a:r>
              <a:rPr lang="en-US" sz="1400" smtClean="0"/>
              <a:t>(Trẻ em,</a:t>
            </a:r>
            <a:br>
              <a:rPr lang="en-US" sz="1400" smtClean="0"/>
            </a:br>
            <a:r>
              <a:rPr lang="en-US" sz="1400" smtClean="0"/>
              <a:t> cuối tuần, …)</a:t>
            </a:r>
            <a:endParaRPr lang="en-US" sz="1400"/>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3795954"/>
            <a:ext cx="457200" cy="457200"/>
          </a:xfrm>
          <a:prstGeom prst="rect">
            <a:avLst/>
          </a:prstGeom>
        </p:spPr>
      </p:pic>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5182" y="2610504"/>
            <a:ext cx="457200" cy="457200"/>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5011759"/>
            <a:ext cx="457200" cy="457200"/>
          </a:xfrm>
          <a:prstGeom prst="rect">
            <a:avLst/>
          </a:prstGeom>
        </p:spPr>
      </p:pic>
      <p:sp>
        <p:nvSpPr>
          <p:cNvPr id="52" name="TextBox 51"/>
          <p:cNvSpPr txBox="1"/>
          <p:nvPr/>
        </p:nvSpPr>
        <p:spPr>
          <a:xfrm>
            <a:off x="7010400" y="2664023"/>
            <a:ext cx="284052" cy="307777"/>
          </a:xfrm>
          <a:prstGeom prst="rect">
            <a:avLst/>
          </a:prstGeom>
          <a:noFill/>
        </p:spPr>
        <p:txBody>
          <a:bodyPr wrap="none" rtlCol="0">
            <a:spAutoFit/>
          </a:bodyPr>
          <a:lstStyle/>
          <a:p>
            <a:r>
              <a:rPr lang="en-US" sz="1400" b="1" smtClean="0"/>
              <a:t>1</a:t>
            </a:r>
            <a:endParaRPr lang="en-US" sz="1400" b="1"/>
          </a:p>
        </p:txBody>
      </p:sp>
      <p:sp>
        <p:nvSpPr>
          <p:cNvPr id="53" name="TextBox 52"/>
          <p:cNvSpPr txBox="1"/>
          <p:nvPr/>
        </p:nvSpPr>
        <p:spPr>
          <a:xfrm>
            <a:off x="7010400" y="3882250"/>
            <a:ext cx="284052" cy="307777"/>
          </a:xfrm>
          <a:prstGeom prst="rect">
            <a:avLst/>
          </a:prstGeom>
          <a:noFill/>
        </p:spPr>
        <p:txBody>
          <a:bodyPr wrap="none" rtlCol="0">
            <a:spAutoFit/>
          </a:bodyPr>
          <a:lstStyle/>
          <a:p>
            <a:r>
              <a:rPr lang="en-US" sz="1400" b="1"/>
              <a:t>2</a:t>
            </a:r>
          </a:p>
        </p:txBody>
      </p:sp>
      <p:sp>
        <p:nvSpPr>
          <p:cNvPr id="54" name="TextBox 53"/>
          <p:cNvSpPr txBox="1"/>
          <p:nvPr/>
        </p:nvSpPr>
        <p:spPr>
          <a:xfrm>
            <a:off x="7002136" y="5105400"/>
            <a:ext cx="284052" cy="307777"/>
          </a:xfrm>
          <a:prstGeom prst="rect">
            <a:avLst/>
          </a:prstGeom>
          <a:noFill/>
        </p:spPr>
        <p:txBody>
          <a:bodyPr wrap="none" rtlCol="0">
            <a:spAutoFit/>
          </a:bodyPr>
          <a:lstStyle/>
          <a:p>
            <a:r>
              <a:rPr lang="en-US" sz="1400" b="1" smtClean="0"/>
              <a:t>3</a:t>
            </a:r>
            <a:endParaRPr lang="en-US" sz="1400" b="1"/>
          </a:p>
        </p:txBody>
      </p:sp>
      <p:sp>
        <p:nvSpPr>
          <p:cNvPr id="55" name="TextBox 54"/>
          <p:cNvSpPr txBox="1"/>
          <p:nvPr/>
        </p:nvSpPr>
        <p:spPr>
          <a:xfrm>
            <a:off x="7620000" y="5867400"/>
            <a:ext cx="415498" cy="369332"/>
          </a:xfrm>
          <a:prstGeom prst="rect">
            <a:avLst/>
          </a:prstGeom>
          <a:noFill/>
        </p:spPr>
        <p:txBody>
          <a:bodyPr wrap="none" rtlCol="0">
            <a:spAutoFit/>
          </a:bodyPr>
          <a:lstStyle/>
          <a:p>
            <a:r>
              <a:rPr lang="en-US" smtClean="0"/>
              <a:t>…</a:t>
            </a:r>
            <a:endParaRPr lang="en-US"/>
          </a:p>
        </p:txBody>
      </p:sp>
      <p:sp>
        <p:nvSpPr>
          <p:cNvPr id="56" name="Title 1"/>
          <p:cNvSpPr>
            <a:spLocks noGrp="1"/>
          </p:cNvSpPr>
          <p:nvPr>
            <p:ph type="title"/>
          </p:nvPr>
        </p:nvSpPr>
        <p:spPr>
          <a:xfrm>
            <a:off x="457200" y="266700"/>
            <a:ext cx="7277100" cy="457200"/>
          </a:xfrm>
        </p:spPr>
        <p:txBody>
          <a:bodyPr/>
          <a:lstStyle/>
          <a:p>
            <a:r>
              <a:rPr lang="en-US" sz="2800" smtClean="0"/>
              <a:t>Phương pháp thu giảm số chiều</a:t>
            </a:r>
            <a:endParaRPr lang="en-US" sz="2800"/>
          </a:p>
        </p:txBody>
      </p:sp>
    </p:spTree>
    <p:extLst>
      <p:ext uri="{BB962C8B-B14F-4D97-AF65-F5344CB8AC3E}">
        <p14:creationId xmlns:p14="http://schemas.microsoft.com/office/powerpoint/2010/main" val="1151778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Nội dung trình bày</a:t>
            </a:r>
            <a:endParaRPr lang="en-US"/>
          </a:p>
        </p:txBody>
      </p:sp>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1513"/>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a:t>
            </a:fld>
            <a:endParaRPr lang="en-US"/>
          </a:p>
        </p:txBody>
      </p:sp>
    </p:spTree>
    <p:extLst>
      <p:ext uri="{BB962C8B-B14F-4D97-AF65-F5344CB8AC3E}">
        <p14:creationId xmlns:p14="http://schemas.microsoft.com/office/powerpoint/2010/main" val="214942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77100" cy="457200"/>
          </a:xfrm>
        </p:spPr>
        <p:txBody>
          <a:bodyPr/>
          <a:lstStyle/>
          <a:p>
            <a:r>
              <a:rPr lang="en-US" sz="2600"/>
              <a:t>Phương pháp thu giảm số </a:t>
            </a:r>
            <a:r>
              <a:rPr lang="en-US" sz="2600" smtClean="0"/>
              <a:t>chiều</a:t>
            </a:r>
            <a:r>
              <a:rPr lang="en-US" sz="2600"/>
              <a:t/>
            </a:r>
            <a:br>
              <a:rPr lang="en-US" sz="2600"/>
            </a:br>
            <a:endParaRPr lang="en-US" sz="26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20</a:t>
            </a:fld>
            <a:endParaRPr lang="en-US"/>
          </a:p>
        </p:txBody>
      </p:sp>
      <p:sp>
        <p:nvSpPr>
          <p:cNvPr id="6" name="TextBox 5"/>
          <p:cNvSpPr txBox="1"/>
          <p:nvPr/>
        </p:nvSpPr>
        <p:spPr>
          <a:xfrm>
            <a:off x="571042" y="838200"/>
            <a:ext cx="4725974" cy="1569660"/>
          </a:xfrm>
          <a:prstGeom prst="rect">
            <a:avLst/>
          </a:prstGeom>
          <a:noFill/>
        </p:spPr>
        <p:txBody>
          <a:bodyPr wrap="none" rtlCol="0">
            <a:spAutoFit/>
          </a:bodyPr>
          <a:lstStyle/>
          <a:p>
            <a:pPr>
              <a:lnSpc>
                <a:spcPct val="150000"/>
              </a:lnSpc>
            </a:pPr>
            <a:r>
              <a:rPr lang="en-US" sz="1600" smtClean="0">
                <a:solidFill>
                  <a:srgbClr val="FFC000"/>
                </a:solidFill>
              </a:rPr>
              <a:t>Pha 2: Dự đoán các chỉ số đánh giá chưa biết. </a:t>
            </a:r>
            <a:br>
              <a:rPr lang="en-US" sz="1600" smtClean="0">
                <a:solidFill>
                  <a:srgbClr val="FFC000"/>
                </a:solidFill>
              </a:rPr>
            </a:br>
            <a:r>
              <a:rPr lang="en-US" sz="1600" u="sng" smtClean="0"/>
              <a:t>Đầu </a:t>
            </a:r>
            <a:r>
              <a:rPr lang="en-US" sz="1600" u="sng"/>
              <a:t>vào:</a:t>
            </a:r>
            <a:r>
              <a:rPr lang="en-US" sz="1600"/>
              <a:t> </a:t>
            </a:r>
            <a:r>
              <a:rPr lang="en-US" sz="1600" smtClean="0"/>
              <a:t>  - Những phân khúc dữ liệu được chọn.</a:t>
            </a:r>
            <a:br>
              <a:rPr lang="en-US" sz="1600" smtClean="0"/>
            </a:br>
            <a:r>
              <a:rPr lang="en-US" sz="1600" smtClean="0"/>
              <a:t>	 - Giá trị đánh giá cần được dự đoán.</a:t>
            </a:r>
            <a:endParaRPr lang="en-US" sz="1600"/>
          </a:p>
          <a:p>
            <a:pPr>
              <a:lnSpc>
                <a:spcPct val="150000"/>
              </a:lnSpc>
            </a:pPr>
            <a:r>
              <a:rPr lang="en-US" sz="1600" u="sng" smtClean="0"/>
              <a:t>Đầu </a:t>
            </a:r>
            <a:r>
              <a:rPr lang="en-US" sz="1600" u="sng"/>
              <a:t>ra:</a:t>
            </a:r>
            <a:r>
              <a:rPr lang="en-US" sz="1600"/>
              <a:t> 	</a:t>
            </a:r>
            <a:r>
              <a:rPr lang="en-US" sz="1600" smtClean="0"/>
              <a:t> - Giá trị đánh giá đã được dự đoán.</a:t>
            </a:r>
            <a:endParaRPr lang="en-US" sz="1600"/>
          </a:p>
        </p:txBody>
      </p:sp>
      <p:graphicFrame>
        <p:nvGraphicFramePr>
          <p:cNvPr id="7" name="Table 6"/>
          <p:cNvGraphicFramePr>
            <a:graphicFrameLocks noGrp="1"/>
          </p:cNvGraphicFramePr>
          <p:nvPr>
            <p:extLst>
              <p:ext uri="{D42A27DB-BD31-4B8C-83A1-F6EECF244321}">
                <p14:modId xmlns:p14="http://schemas.microsoft.com/office/powerpoint/2010/main" val="1631318640"/>
              </p:ext>
            </p:extLst>
          </p:nvPr>
        </p:nvGraphicFramePr>
        <p:xfrm>
          <a:off x="617864" y="2613594"/>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82503288"/>
              </p:ext>
            </p:extLst>
          </p:nvPr>
        </p:nvGraphicFramePr>
        <p:xfrm>
          <a:off x="617864" y="38465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49262458"/>
              </p:ext>
            </p:extLst>
          </p:nvPr>
        </p:nvGraphicFramePr>
        <p:xfrm>
          <a:off x="617864" y="5065776"/>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864" y="4024554"/>
            <a:ext cx="457200" cy="4572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646" y="2839104"/>
            <a:ext cx="457200" cy="4572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864" y="5240359"/>
            <a:ext cx="457200" cy="457200"/>
          </a:xfrm>
          <a:prstGeom prst="rect">
            <a:avLst/>
          </a:prstGeom>
        </p:spPr>
      </p:pic>
      <p:sp>
        <p:nvSpPr>
          <p:cNvPr id="13" name="TextBox 12"/>
          <p:cNvSpPr txBox="1"/>
          <p:nvPr/>
        </p:nvSpPr>
        <p:spPr>
          <a:xfrm>
            <a:off x="236864" y="2913815"/>
            <a:ext cx="284052" cy="307777"/>
          </a:xfrm>
          <a:prstGeom prst="rect">
            <a:avLst/>
          </a:prstGeom>
          <a:noFill/>
        </p:spPr>
        <p:txBody>
          <a:bodyPr wrap="none" rtlCol="0">
            <a:spAutoFit/>
          </a:bodyPr>
          <a:lstStyle/>
          <a:p>
            <a:r>
              <a:rPr lang="en-US" sz="1400" b="1" smtClean="0"/>
              <a:t>1</a:t>
            </a:r>
            <a:endParaRPr lang="en-US" sz="1400" b="1"/>
          </a:p>
        </p:txBody>
      </p:sp>
      <p:sp>
        <p:nvSpPr>
          <p:cNvPr id="14" name="TextBox 13"/>
          <p:cNvSpPr txBox="1"/>
          <p:nvPr/>
        </p:nvSpPr>
        <p:spPr>
          <a:xfrm>
            <a:off x="236864" y="4132042"/>
            <a:ext cx="284052" cy="307777"/>
          </a:xfrm>
          <a:prstGeom prst="rect">
            <a:avLst/>
          </a:prstGeom>
          <a:noFill/>
        </p:spPr>
        <p:txBody>
          <a:bodyPr wrap="none" rtlCol="0">
            <a:spAutoFit/>
          </a:bodyPr>
          <a:lstStyle/>
          <a:p>
            <a:r>
              <a:rPr lang="en-US" sz="1400" b="1"/>
              <a:t>2</a:t>
            </a:r>
          </a:p>
        </p:txBody>
      </p:sp>
      <p:sp>
        <p:nvSpPr>
          <p:cNvPr id="15" name="TextBox 14"/>
          <p:cNvSpPr txBox="1"/>
          <p:nvPr/>
        </p:nvSpPr>
        <p:spPr>
          <a:xfrm>
            <a:off x="228600" y="5355192"/>
            <a:ext cx="284052" cy="307777"/>
          </a:xfrm>
          <a:prstGeom prst="rect">
            <a:avLst/>
          </a:prstGeom>
          <a:noFill/>
        </p:spPr>
        <p:txBody>
          <a:bodyPr wrap="none" rtlCol="0">
            <a:spAutoFit/>
          </a:bodyPr>
          <a:lstStyle/>
          <a:p>
            <a:r>
              <a:rPr lang="en-US" sz="1400" b="1" smtClean="0"/>
              <a:t>3</a:t>
            </a:r>
            <a:endParaRPr lang="en-US" sz="1400" b="1"/>
          </a:p>
        </p:txBody>
      </p:sp>
      <p:sp>
        <p:nvSpPr>
          <p:cNvPr id="16" name="Down Arrow 15"/>
          <p:cNvSpPr/>
          <p:nvPr/>
        </p:nvSpPr>
        <p:spPr>
          <a:xfrm>
            <a:off x="2362200" y="2667000"/>
            <a:ext cx="228600" cy="335280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6464" y="6019800"/>
            <a:ext cx="415498" cy="369332"/>
          </a:xfrm>
          <a:prstGeom prst="rect">
            <a:avLst/>
          </a:prstGeom>
          <a:noFill/>
        </p:spPr>
        <p:txBody>
          <a:bodyPr wrap="none" rtlCol="0">
            <a:spAutoFit/>
          </a:bodyPr>
          <a:lstStyle/>
          <a:p>
            <a:r>
              <a:rPr lang="en-US" smtClean="0"/>
              <a:t>…</a:t>
            </a:r>
            <a:endParaRPr lang="en-US"/>
          </a:p>
        </p:txBody>
      </p:sp>
      <p:sp>
        <p:nvSpPr>
          <p:cNvPr id="18" name="TextBox 17"/>
          <p:cNvSpPr txBox="1"/>
          <p:nvPr/>
        </p:nvSpPr>
        <p:spPr>
          <a:xfrm>
            <a:off x="2743200" y="2819400"/>
            <a:ext cx="704039" cy="369332"/>
          </a:xfrm>
          <a:prstGeom prst="rect">
            <a:avLst/>
          </a:prstGeom>
          <a:noFill/>
        </p:spPr>
        <p:txBody>
          <a:bodyPr wrap="none" rtlCol="0">
            <a:spAutoFit/>
          </a:bodyPr>
          <a:lstStyle/>
          <a:p>
            <a:r>
              <a:rPr lang="en-US" smtClean="0"/>
              <a:t>d = ?</a:t>
            </a:r>
            <a:endParaRPr lang="en-US"/>
          </a:p>
        </p:txBody>
      </p:sp>
      <p:sp>
        <p:nvSpPr>
          <p:cNvPr id="19" name="Right Arrow 18"/>
          <p:cNvSpPr/>
          <p:nvPr/>
        </p:nvSpPr>
        <p:spPr>
          <a:xfrm>
            <a:off x="7339058" y="4131753"/>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19001" y="4024554"/>
            <a:ext cx="896399" cy="369332"/>
          </a:xfrm>
          <a:prstGeom prst="rect">
            <a:avLst/>
          </a:prstGeom>
          <a:noFill/>
        </p:spPr>
        <p:txBody>
          <a:bodyPr wrap="none" rtlCol="0">
            <a:spAutoFit/>
          </a:bodyPr>
          <a:lstStyle/>
          <a:p>
            <a:r>
              <a:rPr lang="en-US" smtClean="0"/>
              <a:t>d = 4.5</a:t>
            </a:r>
            <a:endParaRPr lang="en-US"/>
          </a:p>
        </p:txBody>
      </p:sp>
      <p:sp>
        <p:nvSpPr>
          <p:cNvPr id="21" name="Right Arrow 20"/>
          <p:cNvSpPr/>
          <p:nvPr/>
        </p:nvSpPr>
        <p:spPr>
          <a:xfrm>
            <a:off x="3657600" y="4098095"/>
            <a:ext cx="433342" cy="2222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4281055" y="3543496"/>
            <a:ext cx="481058" cy="48105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281055" y="4393886"/>
            <a:ext cx="519545" cy="3530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3307131920"/>
              </p:ext>
            </p:extLst>
          </p:nvPr>
        </p:nvGraphicFramePr>
        <p:xfrm>
          <a:off x="6116748" y="2682589"/>
          <a:ext cx="914400" cy="877824"/>
        </p:xfrm>
        <a:graphic>
          <a:graphicData uri="http://schemas.openxmlformats.org/drawingml/2006/table">
            <a:tbl>
              <a:tblPr firstCol="1">
                <a:tableStyleId>{ED083AE6-46FA-4A59-8FB0-9F97EB10719F}</a:tableStyleId>
              </a:tblPr>
              <a:tblGrid>
                <a:gridCol w="304800"/>
                <a:gridCol w="304800"/>
                <a:gridCol w="304800"/>
              </a:tblGrid>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r h="292608">
                <a:tc>
                  <a:txBody>
                    <a:bodyPr/>
                    <a:lstStyle/>
                    <a:p>
                      <a:endParaRPr lang="en-US" sz="1400"/>
                    </a:p>
                  </a:txBody>
                  <a:tcPr marL="73152" marR="73152" marT="36576" marB="36576"/>
                </a:tc>
                <a:tc>
                  <a:txBody>
                    <a:bodyPr/>
                    <a:lstStyle/>
                    <a:p>
                      <a:endParaRPr lang="en-US" sz="1400"/>
                    </a:p>
                  </a:txBody>
                  <a:tcPr marL="73152" marR="73152" marT="36576" marB="36576"/>
                </a:tc>
                <a:tc>
                  <a:txBody>
                    <a:bodyPr/>
                    <a:lstStyle/>
                    <a:p>
                      <a:endParaRPr lang="en-US" sz="1400"/>
                    </a:p>
                  </a:txBody>
                  <a:tcPr marL="73152" marR="73152" marT="36576" marB="36576"/>
                </a:tc>
              </a:tr>
            </a:tbl>
          </a:graphicData>
        </a:graphic>
      </p:graphicFrame>
      <p:sp>
        <p:nvSpPr>
          <p:cNvPr id="27" name="TextBox 26"/>
          <p:cNvSpPr txBox="1"/>
          <p:nvPr/>
        </p:nvSpPr>
        <p:spPr>
          <a:xfrm>
            <a:off x="5725374" y="3007164"/>
            <a:ext cx="284052" cy="307777"/>
          </a:xfrm>
          <a:prstGeom prst="rect">
            <a:avLst/>
          </a:prstGeom>
          <a:noFill/>
        </p:spPr>
        <p:txBody>
          <a:bodyPr wrap="none" rtlCol="0">
            <a:spAutoFit/>
          </a:bodyPr>
          <a:lstStyle/>
          <a:p>
            <a:r>
              <a:rPr lang="en-US" sz="1400" b="1"/>
              <a:t>2</a:t>
            </a:r>
          </a:p>
        </p:txBody>
      </p:sp>
      <p:cxnSp>
        <p:nvCxnSpPr>
          <p:cNvPr id="28" name="Straight Arrow Connector 27"/>
          <p:cNvCxnSpPr/>
          <p:nvPr/>
        </p:nvCxnSpPr>
        <p:spPr>
          <a:xfrm>
            <a:off x="5867400" y="4960529"/>
            <a:ext cx="13716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553200" y="4268379"/>
            <a:ext cx="0" cy="13843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068266" y="4475595"/>
            <a:ext cx="969868" cy="9698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55566" y="4475595"/>
            <a:ext cx="959503" cy="9698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66916" y="3273623"/>
            <a:ext cx="1795684" cy="307777"/>
          </a:xfrm>
          <a:prstGeom prst="rect">
            <a:avLst/>
          </a:prstGeom>
          <a:noFill/>
        </p:spPr>
        <p:txBody>
          <a:bodyPr wrap="none" rtlCol="0">
            <a:spAutoFit/>
          </a:bodyPr>
          <a:lstStyle/>
          <a:p>
            <a:r>
              <a:rPr lang="vi-VN" sz="1400" smtClean="0"/>
              <a:t>d thuộc phân khúc 2</a:t>
            </a:r>
            <a:endParaRPr lang="en-US" sz="1400"/>
          </a:p>
        </p:txBody>
      </p:sp>
      <p:sp>
        <p:nvSpPr>
          <p:cNvPr id="33" name="TextBox 32"/>
          <p:cNvSpPr txBox="1"/>
          <p:nvPr/>
        </p:nvSpPr>
        <p:spPr>
          <a:xfrm>
            <a:off x="3732280" y="4724400"/>
            <a:ext cx="1915909" cy="523220"/>
          </a:xfrm>
          <a:prstGeom prst="rect">
            <a:avLst/>
          </a:prstGeom>
          <a:noFill/>
        </p:spPr>
        <p:txBody>
          <a:bodyPr wrap="none" rtlCol="0">
            <a:spAutoFit/>
          </a:bodyPr>
          <a:lstStyle/>
          <a:p>
            <a:pPr algn="ctr"/>
            <a:r>
              <a:rPr lang="vi-VN" sz="1400" smtClean="0"/>
              <a:t>d không thuộc </a:t>
            </a:r>
            <a:br>
              <a:rPr lang="vi-VN" sz="1400" smtClean="0"/>
            </a:br>
            <a:r>
              <a:rPr lang="vi-VN" sz="1400" smtClean="0"/>
              <a:t>bất cứ phân khúc nào</a:t>
            </a:r>
            <a:endParaRPr lang="en-US" sz="1400"/>
          </a:p>
        </p:txBody>
      </p:sp>
    </p:spTree>
    <p:extLst>
      <p:ext uri="{BB962C8B-B14F-4D97-AF65-F5344CB8AC3E}">
        <p14:creationId xmlns:p14="http://schemas.microsoft.com/office/powerpoint/2010/main" val="4226925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21</a:t>
            </a:fld>
            <a:endParaRPr lang="en-US"/>
          </a:p>
        </p:txBody>
      </p:sp>
      <p:sp>
        <p:nvSpPr>
          <p:cNvPr id="6" name="Title 1"/>
          <p:cNvSpPr>
            <a:spLocks noGrp="1"/>
          </p:cNvSpPr>
          <p:nvPr>
            <p:ph type="title"/>
          </p:nvPr>
        </p:nvSpPr>
        <p:spPr>
          <a:xfrm>
            <a:off x="457200" y="381000"/>
            <a:ext cx="7277100" cy="457200"/>
          </a:xfrm>
        </p:spPr>
        <p:txBody>
          <a:bodyPr/>
          <a:lstStyle/>
          <a:p>
            <a:r>
              <a:rPr lang="en-US" sz="2600" smtClean="0"/>
              <a:t>Mô hình hồi qui tuyến tính</a:t>
            </a:r>
            <a:r>
              <a:rPr lang="en-US" sz="2600"/>
              <a:t/>
            </a:r>
            <a:br>
              <a:rPr lang="en-US" sz="2600"/>
            </a:br>
            <a:endParaRPr lang="en-US" sz="2600"/>
          </a:p>
        </p:txBody>
      </p:sp>
      <p:grpSp>
        <p:nvGrpSpPr>
          <p:cNvPr id="92" name="Group 91"/>
          <p:cNvGrpSpPr/>
          <p:nvPr/>
        </p:nvGrpSpPr>
        <p:grpSpPr>
          <a:xfrm>
            <a:off x="1905000" y="1066800"/>
            <a:ext cx="5791200" cy="2667000"/>
            <a:chOff x="1905000" y="1066800"/>
            <a:chExt cx="5791200" cy="2667000"/>
          </a:xfrm>
        </p:grpSpPr>
        <p:cxnSp>
          <p:nvCxnSpPr>
            <p:cNvPr id="10" name="Straight Arrow Connector 9"/>
            <p:cNvCxnSpPr/>
            <p:nvPr/>
          </p:nvCxnSpPr>
          <p:spPr>
            <a:xfrm flipV="1">
              <a:off x="1905000" y="1066800"/>
              <a:ext cx="0" cy="2667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1905000" y="3657600"/>
              <a:ext cx="57912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905000" y="1295400"/>
              <a:ext cx="5791200" cy="243840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sp>
          <p:nvSpPr>
            <p:cNvPr id="15" name="Oval 14"/>
            <p:cNvSpPr/>
            <p:nvPr/>
          </p:nvSpPr>
          <p:spPr>
            <a:xfrm>
              <a:off x="47244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8768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181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054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3340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0600" y="2667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388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292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2667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33900" y="24511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0579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05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86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95900" y="18415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912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2672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958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7244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910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29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196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720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791200" y="1828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372100" y="25273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0292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800600" y="2819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733800" y="2590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86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27500" y="2514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148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3434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8100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0386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1910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543300" y="28321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14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4958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3053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648200" y="23749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2766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052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7338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200400" y="3276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0386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4290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1400" y="3276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381500" y="29083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038600" y="2819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1910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8100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575300" y="1828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5626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7912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096000" y="2209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257800" y="2032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638800" y="2362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5626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43600" y="1752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096000" y="1905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2484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486400" y="2438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248400" y="1524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829300" y="22225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4864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6388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553200" y="1905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953000" y="2133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00600" y="2057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3434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4419600" y="2286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0" name="Rectangle 89"/>
              <p:cNvSpPr/>
              <p:nvPr/>
            </p:nvSpPr>
            <p:spPr>
              <a:xfrm>
                <a:off x="1981200" y="4222195"/>
                <a:ext cx="4800600" cy="103560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400" i="1"/>
                          </m:ctrlPr>
                        </m:sSubPr>
                        <m:e>
                          <m:r>
                            <a:rPr lang="en-US" sz="2400" i="1"/>
                            <m:t>𝑝</m:t>
                          </m:r>
                        </m:e>
                        <m:sub>
                          <m:r>
                            <a:rPr lang="en-US" sz="2400" i="1"/>
                            <m:t>𝑎</m:t>
                          </m:r>
                          <m:r>
                            <a:rPr lang="en-US" sz="2400" i="1"/>
                            <m:t>,</m:t>
                          </m:r>
                          <m:r>
                            <a:rPr lang="en-US" sz="2400" i="1"/>
                            <m:t>𝑖</m:t>
                          </m:r>
                        </m:sub>
                      </m:sSub>
                      <m:r>
                        <a:rPr lang="en-US" sz="2400" i="1"/>
                        <m:t>=</m:t>
                      </m:r>
                      <m:nary>
                        <m:naryPr>
                          <m:chr m:val="∑"/>
                          <m:limLoc m:val="undOvr"/>
                          <m:supHide m:val="on"/>
                          <m:ctrlPr>
                            <a:rPr lang="en-US" sz="2400" i="1"/>
                          </m:ctrlPr>
                        </m:naryPr>
                        <m:sub>
                          <m:r>
                            <a:rPr lang="en-US" sz="2400" i="1"/>
                            <m:t>𝑗</m:t>
                          </m:r>
                          <m:r>
                            <a:rPr lang="en-US" sz="2400" i="1"/>
                            <m:t>∈</m:t>
                          </m:r>
                          <m:sSub>
                            <m:sSubPr>
                              <m:ctrlPr>
                                <a:rPr lang="en-US" sz="2400" i="1"/>
                              </m:ctrlPr>
                            </m:sSubPr>
                            <m:e>
                              <m:r>
                                <a:rPr lang="en-US" sz="2400" i="1"/>
                                <m:t>𝐼</m:t>
                              </m:r>
                            </m:e>
                            <m:sub>
                              <m:r>
                                <a:rPr lang="en-US" sz="2400" i="1"/>
                                <m:t>𝑎</m:t>
                              </m:r>
                            </m:sub>
                          </m:sSub>
                        </m:sub>
                        <m:sup/>
                        <m:e>
                          <m:sSub>
                            <m:sSubPr>
                              <m:ctrlPr>
                                <a:rPr lang="en-US" sz="2400" i="1"/>
                              </m:ctrlPr>
                            </m:sSubPr>
                            <m:e>
                              <m:r>
                                <a:rPr lang="en-US" sz="2400" i="1"/>
                                <m:t>𝑤</m:t>
                              </m:r>
                            </m:e>
                            <m:sub>
                              <m:r>
                                <a:rPr lang="en-US" sz="2400" i="1"/>
                                <m:t>𝑗</m:t>
                              </m:r>
                              <m:r>
                                <a:rPr lang="en-US" sz="2400" i="1"/>
                                <m:t>,</m:t>
                              </m:r>
                              <m:r>
                                <a:rPr lang="en-US" sz="2400" i="1"/>
                                <m:t>𝑖</m:t>
                              </m:r>
                            </m:sub>
                          </m:sSub>
                          <m:r>
                            <a:rPr lang="en-US" sz="2400" i="1"/>
                            <m:t>×</m:t>
                          </m:r>
                          <m:sSub>
                            <m:sSubPr>
                              <m:ctrlPr>
                                <a:rPr lang="en-US" sz="2400" i="1"/>
                              </m:ctrlPr>
                            </m:sSubPr>
                            <m:e>
                              <m:r>
                                <a:rPr lang="en-US" sz="2400" i="1"/>
                                <m:t>𝑓</m:t>
                              </m:r>
                            </m:e>
                            <m:sub>
                              <m:r>
                                <a:rPr lang="en-US" sz="2400" i="1"/>
                                <m:t>𝑗</m:t>
                              </m:r>
                              <m:r>
                                <a:rPr lang="en-US" sz="2400" i="1"/>
                                <m:t>,</m:t>
                              </m:r>
                              <m:r>
                                <a:rPr lang="en-US" sz="2400" i="1"/>
                                <m:t>𝑖</m:t>
                              </m:r>
                            </m:sub>
                          </m:sSub>
                          <m:r>
                            <a:rPr lang="en-US" sz="2400" i="1"/>
                            <m:t>(</m:t>
                          </m:r>
                          <m:sSub>
                            <m:sSubPr>
                              <m:ctrlPr>
                                <a:rPr lang="en-US" sz="2400" i="1"/>
                              </m:ctrlPr>
                            </m:sSubPr>
                            <m:e>
                              <m:r>
                                <a:rPr lang="en-US" sz="2400" i="1"/>
                                <m:t>𝑟</m:t>
                              </m:r>
                            </m:e>
                            <m:sub>
                              <m:r>
                                <a:rPr lang="en-US" sz="2400" i="1"/>
                                <m:t>𝑎𝑗</m:t>
                              </m:r>
                            </m:sub>
                          </m:sSub>
                          <m:r>
                            <a:rPr lang="en-US" sz="2400" i="1"/>
                            <m:t>)</m:t>
                          </m:r>
                        </m:e>
                      </m:nary>
                    </m:oMath>
                  </m:oMathPara>
                </a14:m>
                <a:endParaRPr lang="en-US" sz="2400"/>
              </a:p>
            </p:txBody>
          </p:sp>
        </mc:Choice>
        <mc:Fallback>
          <p:sp>
            <p:nvSpPr>
              <p:cNvPr id="90" name="Rectangle 89"/>
              <p:cNvSpPr>
                <a:spLocks noRot="1" noChangeAspect="1" noMove="1" noResize="1" noEditPoints="1" noAdjustHandles="1" noChangeArrowheads="1" noChangeShapeType="1" noTextEdit="1"/>
              </p:cNvSpPr>
              <p:nvPr/>
            </p:nvSpPr>
            <p:spPr>
              <a:xfrm>
                <a:off x="1981200" y="4222195"/>
                <a:ext cx="4800600" cy="103560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ectangle 90"/>
              <p:cNvSpPr/>
              <p:nvPr/>
            </p:nvSpPr>
            <p:spPr>
              <a:xfrm>
                <a:off x="2665585" y="5547118"/>
                <a:ext cx="3659015" cy="7012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3200" i="1"/>
                          </m:ctrlPr>
                        </m:sSubPr>
                        <m:e>
                          <m:r>
                            <a:rPr lang="en-US" sz="3200" i="1"/>
                            <m:t>𝑓</m:t>
                          </m:r>
                        </m:e>
                        <m:sub>
                          <m:r>
                            <a:rPr lang="en-US" sz="3200" i="1"/>
                            <m:t>𝑗</m:t>
                          </m:r>
                          <m:r>
                            <a:rPr lang="en-US" sz="3200" i="1"/>
                            <m:t>,</m:t>
                          </m:r>
                          <m:r>
                            <a:rPr lang="en-US" sz="3200" i="1"/>
                            <m:t>𝑖</m:t>
                          </m:r>
                        </m:sub>
                      </m:sSub>
                      <m:d>
                        <m:dPr>
                          <m:ctrlPr>
                            <a:rPr lang="en-US" sz="3200" i="1"/>
                          </m:ctrlPr>
                        </m:dPr>
                        <m:e>
                          <m:r>
                            <a:rPr lang="en-US" sz="3200" i="1"/>
                            <m:t>𝑥</m:t>
                          </m:r>
                        </m:e>
                      </m:d>
                      <m:r>
                        <a:rPr lang="en-US" sz="3200" i="1"/>
                        <m:t>=</m:t>
                      </m:r>
                      <m:r>
                        <a:rPr lang="en-US" sz="3200" i="1"/>
                        <m:t>𝑥</m:t>
                      </m:r>
                      <m:sSub>
                        <m:sSubPr>
                          <m:ctrlPr>
                            <a:rPr lang="en-US" sz="3200" i="1"/>
                          </m:ctrlPr>
                        </m:sSubPr>
                        <m:e>
                          <m:r>
                            <a:rPr lang="en-US" sz="3200" i="1"/>
                            <m:t>𝛼</m:t>
                          </m:r>
                        </m:e>
                        <m:sub>
                          <m:r>
                            <a:rPr lang="en-US" sz="3200" i="1"/>
                            <m:t>𝑗</m:t>
                          </m:r>
                          <m:r>
                            <a:rPr lang="en-US" sz="3200" i="1"/>
                            <m:t>,</m:t>
                          </m:r>
                          <m:r>
                            <a:rPr lang="en-US" sz="3200" i="1"/>
                            <m:t>𝑖</m:t>
                          </m:r>
                        </m:sub>
                      </m:sSub>
                      <m:r>
                        <a:rPr lang="en-US" sz="3200" i="1"/>
                        <m:t>+</m:t>
                      </m:r>
                      <m:sSub>
                        <m:sSubPr>
                          <m:ctrlPr>
                            <a:rPr lang="en-US" sz="3200" i="1"/>
                          </m:ctrlPr>
                        </m:sSubPr>
                        <m:e>
                          <m:r>
                            <a:rPr lang="en-US" sz="3200" i="1"/>
                            <m:t>𝛽</m:t>
                          </m:r>
                        </m:e>
                        <m:sub>
                          <m:r>
                            <a:rPr lang="en-US" sz="3200" i="1"/>
                            <m:t>𝑗</m:t>
                          </m:r>
                          <m:r>
                            <a:rPr lang="en-US" sz="3200" i="1"/>
                            <m:t>,</m:t>
                          </m:r>
                          <m:r>
                            <a:rPr lang="en-US" sz="3200" i="1"/>
                            <m:t>𝑖</m:t>
                          </m:r>
                        </m:sub>
                      </m:sSub>
                    </m:oMath>
                  </m:oMathPara>
                </a14:m>
                <a:endParaRPr lang="en-US" sz="3200"/>
              </a:p>
            </p:txBody>
          </p:sp>
        </mc:Choice>
        <mc:Fallback>
          <p:sp>
            <p:nvSpPr>
              <p:cNvPr id="91" name="Rectangle 90"/>
              <p:cNvSpPr>
                <a:spLocks noRot="1" noChangeAspect="1" noMove="1" noResize="1" noEditPoints="1" noAdjustHandles="1" noChangeArrowheads="1" noChangeShapeType="1" noTextEdit="1"/>
              </p:cNvSpPr>
              <p:nvPr/>
            </p:nvSpPr>
            <p:spPr>
              <a:xfrm>
                <a:off x="2665585" y="5547118"/>
                <a:ext cx="3659015" cy="70128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6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Hiện thực hóa</a:t>
            </a:r>
            <a:endParaRPr lang="en-US" sz="2400">
              <a:solidFill>
                <a:srgbClr val="FFFF00"/>
              </a:solidFill>
            </a:endParaRPr>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22</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845E3117-1AE7-4ACC-839B-C69B4E3F6E58}" type="slidenum">
              <a:rPr lang="en-US" smtClean="0"/>
              <a:pPr/>
              <a:t>23</a:t>
            </a:fld>
            <a:endParaRPr lang="en-US"/>
          </a:p>
        </p:txBody>
      </p:sp>
      <p:pic>
        <p:nvPicPr>
          <p:cNvPr id="1026" name="Picture 2" descr="C:\Users\LEHIEU\Desktop\a9c41__Samsung-Galaxy-S-II-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295401"/>
            <a:ext cx="1292985" cy="1142999"/>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304800" y="3350768"/>
            <a:ext cx="1866900" cy="1145032"/>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Internet</a:t>
            </a:r>
            <a:endParaRPr lang="en-US">
              <a:solidFill>
                <a:schemeClr val="bg1"/>
              </a:solidFill>
            </a:endParaRPr>
          </a:p>
        </p:txBody>
      </p:sp>
      <p:sp>
        <p:nvSpPr>
          <p:cNvPr id="7" name="Rectangle 6"/>
          <p:cNvSpPr/>
          <p:nvPr/>
        </p:nvSpPr>
        <p:spPr>
          <a:xfrm>
            <a:off x="285750" y="5486400"/>
            <a:ext cx="1905000" cy="685799"/>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Dịch vụ web WCF</a:t>
            </a:r>
            <a:endParaRPr lang="en-US"/>
          </a:p>
        </p:txBody>
      </p:sp>
      <p:cxnSp>
        <p:nvCxnSpPr>
          <p:cNvPr id="11" name="Straight Arrow Connector 10"/>
          <p:cNvCxnSpPr/>
          <p:nvPr/>
        </p:nvCxnSpPr>
        <p:spPr>
          <a:xfrm>
            <a:off x="1179892" y="25908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79892" y="4648200"/>
            <a:ext cx="0" cy="68376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961" y="876301"/>
            <a:ext cx="2069862" cy="369332"/>
          </a:xfrm>
          <a:prstGeom prst="rect">
            <a:avLst/>
          </a:prstGeom>
          <a:noFill/>
        </p:spPr>
        <p:txBody>
          <a:bodyPr wrap="none" rtlCol="0">
            <a:spAutoFit/>
          </a:bodyPr>
          <a:lstStyle/>
          <a:p>
            <a:r>
              <a:rPr lang="en-US" smtClean="0"/>
              <a:t>Điện thoại Android</a:t>
            </a:r>
            <a:endParaRPr lang="en-US"/>
          </a:p>
        </p:txBody>
      </p:sp>
      <p:sp>
        <p:nvSpPr>
          <p:cNvPr id="13" name="Rectangle 12"/>
          <p:cNvSpPr/>
          <p:nvPr/>
        </p:nvSpPr>
        <p:spPr>
          <a:xfrm>
            <a:off x="3048000" y="4343400"/>
            <a:ext cx="2209800" cy="1828799"/>
          </a:xfrm>
          <a:prstGeom prst="rect">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rPr>
              <a:t>Hệ khuyến nghị</a:t>
            </a:r>
          </a:p>
          <a:p>
            <a:pPr marL="285750"/>
            <a:endParaRPr lang="en-US" smtClean="0">
              <a:solidFill>
                <a:schemeClr val="bg1"/>
              </a:solidFill>
            </a:endParaRPr>
          </a:p>
          <a:p>
            <a:pPr marL="457200" indent="-285750">
              <a:buFont typeface="Wingdings" pitchFamily="2" charset="2"/>
              <a:buChar char="Ø"/>
            </a:pPr>
            <a:r>
              <a:rPr lang="en-US" smtClean="0">
                <a:solidFill>
                  <a:schemeClr val="bg1"/>
                </a:solidFill>
              </a:rPr>
              <a:t>Huấn luyện</a:t>
            </a:r>
          </a:p>
          <a:p>
            <a:pPr marL="457200" indent="-285750">
              <a:buFont typeface="Wingdings" pitchFamily="2" charset="2"/>
              <a:buChar char="Ø"/>
            </a:pPr>
            <a:r>
              <a:rPr lang="en-US" smtClean="0">
                <a:solidFill>
                  <a:schemeClr val="bg1"/>
                </a:solidFill>
              </a:rPr>
              <a:t>Khuyến nghị</a:t>
            </a:r>
            <a:endParaRPr lang="en-US">
              <a:solidFill>
                <a:schemeClr val="bg1"/>
              </a:solidFill>
            </a:endParaRPr>
          </a:p>
        </p:txBody>
      </p:sp>
      <p:sp>
        <p:nvSpPr>
          <p:cNvPr id="15" name="Flowchart: Magnetic Disk 14"/>
          <p:cNvSpPr/>
          <p:nvPr/>
        </p:nvSpPr>
        <p:spPr>
          <a:xfrm>
            <a:off x="6705600" y="5067300"/>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 </a:t>
            </a:r>
          </a:p>
          <a:p>
            <a:pPr algn="ctr"/>
            <a:r>
              <a:rPr lang="en-US" smtClean="0"/>
              <a:t>giao tác</a:t>
            </a:r>
            <a:endParaRPr lang="en-US"/>
          </a:p>
        </p:txBody>
      </p:sp>
      <p:sp>
        <p:nvSpPr>
          <p:cNvPr id="18" name="Flowchart: Magnetic Disk 17"/>
          <p:cNvSpPr/>
          <p:nvPr/>
        </p:nvSpPr>
        <p:spPr>
          <a:xfrm>
            <a:off x="6705600" y="1295401"/>
            <a:ext cx="1447800" cy="1104900"/>
          </a:xfrm>
          <a:prstGeom prst="flowChartMagneticDisk">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Kho dữ liệu</a:t>
            </a:r>
            <a:endParaRPr lang="en-US"/>
          </a:p>
        </p:txBody>
      </p:sp>
      <p:sp>
        <p:nvSpPr>
          <p:cNvPr id="16" name="Cube 15"/>
          <p:cNvSpPr/>
          <p:nvPr/>
        </p:nvSpPr>
        <p:spPr>
          <a:xfrm>
            <a:off x="3276600" y="1295400"/>
            <a:ext cx="1524000" cy="1524000"/>
          </a:xfrm>
          <a:prstGeom prst="cube">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OLAP Cube</a:t>
            </a:r>
            <a:endParaRPr lang="en-US"/>
          </a:p>
        </p:txBody>
      </p:sp>
      <p:cxnSp>
        <p:nvCxnSpPr>
          <p:cNvPr id="19" name="Straight Arrow Connector 18"/>
          <p:cNvCxnSpPr/>
          <p:nvPr/>
        </p:nvCxnSpPr>
        <p:spPr>
          <a:xfrm>
            <a:off x="2291023" y="5829299"/>
            <a:ext cx="68077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829299"/>
            <a:ext cx="9144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29500" y="2590800"/>
            <a:ext cx="0" cy="2209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57800" y="2590800"/>
            <a:ext cx="1447800" cy="1600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105400" y="1981200"/>
            <a:ext cx="1295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038600" y="2932684"/>
            <a:ext cx="0" cy="1258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57800" y="2057400"/>
            <a:ext cx="1018227" cy="369332"/>
          </a:xfrm>
          <a:prstGeom prst="rect">
            <a:avLst/>
          </a:prstGeom>
          <a:noFill/>
        </p:spPr>
        <p:txBody>
          <a:bodyPr wrap="none" rtlCol="0">
            <a:spAutoFit/>
          </a:bodyPr>
          <a:lstStyle/>
          <a:p>
            <a:r>
              <a:rPr lang="en-US" smtClean="0"/>
              <a:t>Process</a:t>
            </a:r>
            <a:endParaRPr lang="en-US"/>
          </a:p>
        </p:txBody>
      </p:sp>
      <p:sp>
        <p:nvSpPr>
          <p:cNvPr id="31" name="TextBox 30"/>
          <p:cNvSpPr txBox="1"/>
          <p:nvPr/>
        </p:nvSpPr>
        <p:spPr>
          <a:xfrm>
            <a:off x="2895600" y="3352800"/>
            <a:ext cx="1197764" cy="369332"/>
          </a:xfrm>
          <a:prstGeom prst="rect">
            <a:avLst/>
          </a:prstGeom>
          <a:noFill/>
        </p:spPr>
        <p:txBody>
          <a:bodyPr wrap="none" rtlCol="0">
            <a:spAutoFit/>
          </a:bodyPr>
          <a:lstStyle/>
          <a:p>
            <a:r>
              <a:rPr lang="en-US" smtClean="0"/>
              <a:t>ADOMDB</a:t>
            </a:r>
            <a:endParaRPr lang="en-US"/>
          </a:p>
        </p:txBody>
      </p:sp>
      <p:sp>
        <p:nvSpPr>
          <p:cNvPr id="1024" name="TextBox 1023"/>
          <p:cNvSpPr txBox="1"/>
          <p:nvPr/>
        </p:nvSpPr>
        <p:spPr>
          <a:xfrm>
            <a:off x="4976669" y="3200400"/>
            <a:ext cx="966931" cy="369332"/>
          </a:xfrm>
          <a:prstGeom prst="rect">
            <a:avLst/>
          </a:prstGeom>
          <a:noFill/>
        </p:spPr>
        <p:txBody>
          <a:bodyPr wrap="none" rtlCol="0">
            <a:spAutoFit/>
          </a:bodyPr>
          <a:lstStyle/>
          <a:p>
            <a:r>
              <a:rPr lang="en-US" smtClean="0"/>
              <a:t>OLEDB</a:t>
            </a:r>
            <a:endParaRPr lang="en-US"/>
          </a:p>
        </p:txBody>
      </p:sp>
      <p:sp>
        <p:nvSpPr>
          <p:cNvPr id="1025" name="TextBox 1024"/>
          <p:cNvSpPr txBox="1"/>
          <p:nvPr/>
        </p:nvSpPr>
        <p:spPr>
          <a:xfrm>
            <a:off x="7543800" y="3657600"/>
            <a:ext cx="607859" cy="369332"/>
          </a:xfrm>
          <a:prstGeom prst="rect">
            <a:avLst/>
          </a:prstGeom>
          <a:noFill/>
        </p:spPr>
        <p:txBody>
          <a:bodyPr wrap="none" rtlCol="0">
            <a:spAutoFit/>
          </a:bodyPr>
          <a:lstStyle/>
          <a:p>
            <a:r>
              <a:rPr lang="en-US" smtClean="0"/>
              <a:t>ETL</a:t>
            </a:r>
            <a:endParaRPr lang="en-US"/>
          </a:p>
        </p:txBody>
      </p:sp>
      <p:sp>
        <p:nvSpPr>
          <p:cNvPr id="36" name="TextBox 35"/>
          <p:cNvSpPr txBox="1"/>
          <p:nvPr/>
        </p:nvSpPr>
        <p:spPr>
          <a:xfrm>
            <a:off x="5510069" y="5288518"/>
            <a:ext cx="966931" cy="369332"/>
          </a:xfrm>
          <a:prstGeom prst="rect">
            <a:avLst/>
          </a:prstGeom>
          <a:noFill/>
        </p:spPr>
        <p:txBody>
          <a:bodyPr wrap="none" rtlCol="0">
            <a:spAutoFit/>
          </a:bodyPr>
          <a:lstStyle/>
          <a:p>
            <a:r>
              <a:rPr lang="en-US" smtClean="0"/>
              <a:t>OLEDB</a:t>
            </a:r>
            <a:endParaRPr lang="en-US"/>
          </a:p>
        </p:txBody>
      </p:sp>
    </p:spTree>
    <p:extLst>
      <p:ext uri="{BB962C8B-B14F-4D97-AF65-F5344CB8AC3E}">
        <p14:creationId xmlns:p14="http://schemas.microsoft.com/office/powerpoint/2010/main" val="4261798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Hiện thực </a:t>
            </a:r>
            <a:r>
              <a:rPr lang="en-US" smtClean="0"/>
              <a:t>hóa</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2"/>
          <a:stretch>
            <a:fillRect/>
          </a:stretch>
        </p:blipFill>
        <p:spPr>
          <a:xfrm>
            <a:off x="228600" y="914400"/>
            <a:ext cx="1619788" cy="2667000"/>
          </a:xfrm>
          <a:prstGeom prst="rect">
            <a:avLst/>
          </a:prstGeom>
        </p:spPr>
      </p:pic>
      <p:pic>
        <p:nvPicPr>
          <p:cNvPr id="8" name="Picture 7"/>
          <p:cNvPicPr/>
          <p:nvPr/>
        </p:nvPicPr>
        <p:blipFill>
          <a:blip r:embed="rId3"/>
          <a:stretch>
            <a:fillRect/>
          </a:stretch>
        </p:blipFill>
        <p:spPr>
          <a:xfrm>
            <a:off x="1971243" y="914399"/>
            <a:ext cx="1610157" cy="2667001"/>
          </a:xfrm>
          <a:prstGeom prst="rect">
            <a:avLst/>
          </a:prstGeom>
        </p:spPr>
      </p:pic>
      <p:pic>
        <p:nvPicPr>
          <p:cNvPr id="9" name="Picture 8"/>
          <p:cNvPicPr/>
          <p:nvPr/>
        </p:nvPicPr>
        <p:blipFill>
          <a:blip r:embed="rId4"/>
          <a:stretch>
            <a:fillRect/>
          </a:stretch>
        </p:blipFill>
        <p:spPr>
          <a:xfrm>
            <a:off x="251580" y="3733801"/>
            <a:ext cx="1619789" cy="2675474"/>
          </a:xfrm>
          <a:prstGeom prst="rect">
            <a:avLst/>
          </a:prstGeom>
        </p:spPr>
      </p:pic>
      <p:pic>
        <p:nvPicPr>
          <p:cNvPr id="10" name="Picture 9"/>
          <p:cNvPicPr/>
          <p:nvPr/>
        </p:nvPicPr>
        <p:blipFill>
          <a:blip r:embed="rId5"/>
          <a:stretch>
            <a:fillRect/>
          </a:stretch>
        </p:blipFill>
        <p:spPr>
          <a:xfrm>
            <a:off x="1990124" y="3733803"/>
            <a:ext cx="1614256" cy="2675471"/>
          </a:xfrm>
          <a:prstGeom prst="rect">
            <a:avLst/>
          </a:prstGeom>
        </p:spPr>
      </p:pic>
      <p:pic>
        <p:nvPicPr>
          <p:cNvPr id="11" name="Picture 10"/>
          <p:cNvPicPr/>
          <p:nvPr/>
        </p:nvPicPr>
        <p:blipFill>
          <a:blip r:embed="rId6"/>
          <a:stretch>
            <a:fillRect/>
          </a:stretch>
        </p:blipFill>
        <p:spPr>
          <a:xfrm>
            <a:off x="3724068" y="914400"/>
            <a:ext cx="1609932" cy="2667000"/>
          </a:xfrm>
          <a:prstGeom prst="rect">
            <a:avLst/>
          </a:prstGeom>
        </p:spPr>
      </p:pic>
      <p:pic>
        <p:nvPicPr>
          <p:cNvPr id="12" name="Picture 11"/>
          <p:cNvPicPr/>
          <p:nvPr/>
        </p:nvPicPr>
        <p:blipFill>
          <a:blip r:embed="rId7"/>
          <a:stretch>
            <a:fillRect/>
          </a:stretch>
        </p:blipFill>
        <p:spPr>
          <a:xfrm>
            <a:off x="5486400" y="914400"/>
            <a:ext cx="1620038" cy="2667000"/>
          </a:xfrm>
          <a:prstGeom prst="rect">
            <a:avLst/>
          </a:prstGeom>
        </p:spPr>
      </p:pic>
      <p:pic>
        <p:nvPicPr>
          <p:cNvPr id="13" name="Picture 12"/>
          <p:cNvPicPr/>
          <p:nvPr/>
        </p:nvPicPr>
        <p:blipFill>
          <a:blip r:embed="rId8"/>
          <a:stretch>
            <a:fillRect/>
          </a:stretch>
        </p:blipFill>
        <p:spPr>
          <a:xfrm>
            <a:off x="3754831" y="3733803"/>
            <a:ext cx="1602149" cy="2643897"/>
          </a:xfrm>
          <a:prstGeom prst="rect">
            <a:avLst/>
          </a:prstGeom>
        </p:spPr>
      </p:pic>
      <p:pic>
        <p:nvPicPr>
          <p:cNvPr id="14" name="Picture 13"/>
          <p:cNvPicPr/>
          <p:nvPr/>
        </p:nvPicPr>
        <p:blipFill>
          <a:blip r:embed="rId9"/>
          <a:stretch>
            <a:fillRect/>
          </a:stretch>
        </p:blipFill>
        <p:spPr>
          <a:xfrm>
            <a:off x="7316799" y="3742278"/>
            <a:ext cx="1598601" cy="2635422"/>
          </a:xfrm>
          <a:prstGeom prst="rect">
            <a:avLst/>
          </a:prstGeom>
        </p:spPr>
      </p:pic>
      <p:pic>
        <p:nvPicPr>
          <p:cNvPr id="15" name="Picture 14"/>
          <p:cNvPicPr/>
          <p:nvPr/>
        </p:nvPicPr>
        <p:blipFill>
          <a:blip r:embed="rId10"/>
          <a:stretch>
            <a:fillRect/>
          </a:stretch>
        </p:blipFill>
        <p:spPr>
          <a:xfrm>
            <a:off x="7293819" y="914400"/>
            <a:ext cx="1621581" cy="2667000"/>
          </a:xfrm>
          <a:prstGeom prst="rect">
            <a:avLst/>
          </a:prstGeom>
        </p:spPr>
      </p:pic>
      <p:pic>
        <p:nvPicPr>
          <p:cNvPr id="16" name="Picture 15"/>
          <p:cNvPicPr/>
          <p:nvPr/>
        </p:nvPicPr>
        <p:blipFill>
          <a:blip r:embed="rId11"/>
          <a:stretch>
            <a:fillRect/>
          </a:stretch>
        </p:blipFill>
        <p:spPr>
          <a:xfrm>
            <a:off x="5516545" y="3722251"/>
            <a:ext cx="1612873" cy="2667000"/>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24</a:t>
            </a:fld>
            <a:endParaRPr lang="en-US"/>
          </a:p>
        </p:txBody>
      </p:sp>
    </p:spTree>
    <p:extLst>
      <p:ext uri="{BB962C8B-B14F-4D97-AF65-F5344CB8AC3E}">
        <p14:creationId xmlns:p14="http://schemas.microsoft.com/office/powerpoint/2010/main" val="619459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09664"/>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Đánh giá và kết luận</a:t>
            </a:r>
            <a:endParaRPr lang="en-US" sz="2400">
              <a:solidFill>
                <a:srgbClr val="FFFF00"/>
              </a:solidFill>
            </a:endParaRPr>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25</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p:txBody>
          <a:bodyPr/>
          <a:lstStyle/>
          <a:p>
            <a:r>
              <a:rPr lang="en-US" sz="2400" smtClean="0">
                <a:solidFill>
                  <a:schemeClr val="tx1"/>
                </a:solidFill>
              </a:rPr>
              <a:t>Thực nghiệm với bộ dữ liệu Movielens (100.000 dòng, không chứa các điều kiện ngữ cảnh):</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7657891"/>
              </p:ext>
            </p:extLst>
          </p:nvPr>
        </p:nvGraphicFramePr>
        <p:xfrm>
          <a:off x="25400" y="2209800"/>
          <a:ext cx="9086693" cy="1061748"/>
        </p:xfrm>
        <a:graphic>
          <a:graphicData uri="http://schemas.openxmlformats.org/drawingml/2006/table">
            <a:tbl>
              <a:tblPr firstRow="1" firstCol="1" bandRow="1">
                <a:tableStyleId>{5C22544A-7EE6-4342-B048-85BDC9FD1C3A}</a:tableStyleId>
              </a:tblPr>
              <a:tblGrid>
                <a:gridCol w="826063"/>
                <a:gridCol w="826063"/>
                <a:gridCol w="826063"/>
                <a:gridCol w="826063"/>
                <a:gridCol w="826063"/>
                <a:gridCol w="826063"/>
                <a:gridCol w="826063"/>
                <a:gridCol w="826063"/>
                <a:gridCol w="826063"/>
                <a:gridCol w="826063"/>
                <a:gridCol w="826063"/>
              </a:tblGrid>
              <a:tr h="408911">
                <a:tc>
                  <a:txBody>
                    <a:bodyPr/>
                    <a:lstStyle/>
                    <a:p>
                      <a:pPr algn="ctr">
                        <a:lnSpc>
                          <a:spcPct val="150000"/>
                        </a:lnSpc>
                        <a:spcAft>
                          <a:spcPts val="0"/>
                        </a:spcAft>
                      </a:pPr>
                      <a:r>
                        <a:rPr lang="en-US" sz="2100">
                          <a:effectLst/>
                        </a:rPr>
                        <a:t>Lần</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2</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3</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4</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5</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6</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7</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8</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9</a:t>
                      </a:r>
                      <a:endParaRPr lang="en-US" sz="1700">
                        <a:effectLst/>
                        <a:latin typeface="Calibri"/>
                        <a:cs typeface="Times New Roman"/>
                      </a:endParaRPr>
                    </a:p>
                  </a:txBody>
                  <a:tcPr marL="109710" marR="109710" marT="0" marB="0"/>
                </a:tc>
                <a:tc>
                  <a:txBody>
                    <a:bodyPr/>
                    <a:lstStyle/>
                    <a:p>
                      <a:pPr algn="ctr">
                        <a:lnSpc>
                          <a:spcPct val="150000"/>
                        </a:lnSpc>
                        <a:spcAft>
                          <a:spcPts val="0"/>
                        </a:spcAft>
                      </a:pPr>
                      <a:r>
                        <a:rPr lang="en-US" sz="2100">
                          <a:effectLst/>
                        </a:rPr>
                        <a:t>10</a:t>
                      </a:r>
                      <a:endParaRPr lang="en-US" sz="1700">
                        <a:effectLst/>
                        <a:latin typeface="Calibri"/>
                        <a:cs typeface="Times New Roman"/>
                      </a:endParaRPr>
                    </a:p>
                  </a:txBody>
                  <a:tcPr marL="109710" marR="109710" marT="0" marB="0"/>
                </a:tc>
              </a:tr>
              <a:tr h="581688">
                <a:tc>
                  <a:txBody>
                    <a:bodyPr/>
                    <a:lstStyle/>
                    <a:p>
                      <a:pPr algn="ctr">
                        <a:lnSpc>
                          <a:spcPct val="150000"/>
                        </a:lnSpc>
                        <a:spcAft>
                          <a:spcPts val="0"/>
                        </a:spcAft>
                      </a:pPr>
                      <a:r>
                        <a:rPr lang="en-US" sz="2100">
                          <a:effectLst/>
                        </a:rPr>
                        <a:t>MAE</a:t>
                      </a:r>
                      <a:endParaRPr lang="en-US" sz="1700">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0.7456</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0.7522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0.7628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0.7438</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0.7552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0.7472</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0.7509</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0.7775</a:t>
                      </a:r>
                      <a:endParaRPr lang="en-US" sz="1400" b="1">
                        <a:effectLst/>
                        <a:latin typeface="Calibri"/>
                        <a:cs typeface="Times New Roman"/>
                      </a:endParaRPr>
                    </a:p>
                  </a:txBody>
                  <a:tcPr marL="109710" marR="109710" marT="0" marB="0"/>
                </a:tc>
                <a:tc>
                  <a:txBody>
                    <a:bodyPr/>
                    <a:lstStyle/>
                    <a:p>
                      <a:pPr algn="ctr">
                        <a:lnSpc>
                          <a:spcPct val="200000"/>
                        </a:lnSpc>
                        <a:spcAft>
                          <a:spcPts val="0"/>
                        </a:spcAft>
                      </a:pPr>
                      <a:r>
                        <a:rPr lang="en-US" sz="1400" b="1">
                          <a:effectLst/>
                        </a:rPr>
                        <a:t>0.7722</a:t>
                      </a:r>
                      <a:endParaRPr lang="en-US" sz="1400" b="1">
                        <a:effectLst/>
                        <a:latin typeface="Calibri"/>
                        <a:cs typeface="Times New Roman"/>
                      </a:endParaRPr>
                    </a:p>
                  </a:txBody>
                  <a:tcPr marL="109710" marR="109710" marT="0" marB="0"/>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28600" y="3581400"/>
                <a:ext cx="8763000" cy="1938992"/>
              </a:xfrm>
              <a:prstGeom prst="rect">
                <a:avLst/>
              </a:prstGeom>
              <a:noFill/>
            </p:spPr>
            <p:txBody>
              <a:bodyPr wrap="square" rtlCol="0">
                <a:spAutoFit/>
              </a:bodyPr>
              <a:lstStyle/>
              <a:p>
                <a:pPr algn="just"/>
                <a:r>
                  <a:rPr lang="en-US" sz="2400" smtClean="0">
                    <a:latin typeface="+mj-lt"/>
                  </a:rPr>
                  <a:t>Mean Absolute Error (</a:t>
                </a:r>
                <a:r>
                  <a:rPr lang="en-US" sz="2400">
                    <a:solidFill>
                      <a:srgbClr val="FFC000"/>
                    </a:solidFill>
                    <a:latin typeface="+mj-lt"/>
                  </a:rPr>
                  <a:t>MAE</a:t>
                </a:r>
                <a:r>
                  <a:rPr lang="en-US" sz="2400" smtClean="0">
                    <a:latin typeface="+mj-lt"/>
                  </a:rPr>
                  <a:t>): </a:t>
                </a:r>
                <a:r>
                  <a:rPr lang="en-US" sz="2400">
                    <a:latin typeface="+mj-lt"/>
                  </a:rPr>
                  <a:t>độ sai lệch trong kết quả dự đoán của thuật toán. </a:t>
                </a:r>
                <a:endParaRPr lang="en-US" sz="2400" smtClean="0">
                  <a:latin typeface="+mj-lt"/>
                </a:endParaRPr>
              </a:p>
              <a:p>
                <a:pPr algn="just"/>
                <a:endParaRPr lang="en-US" sz="2400">
                  <a:latin typeface="+mj-lt"/>
                </a:endParaRPr>
              </a:p>
              <a:p>
                <a:pPr algn="just"/>
                <a:r>
                  <a:rPr lang="en-US" sz="2400" i="1" u="sng" smtClean="0">
                    <a:solidFill>
                      <a:schemeClr val="tx2"/>
                    </a:solidFill>
                    <a:latin typeface="+mj-lt"/>
                  </a:rPr>
                  <a:t>Ví dụ:</a:t>
                </a:r>
                <a:r>
                  <a:rPr lang="en-US" sz="2400" smtClean="0">
                    <a:latin typeface="+mj-lt"/>
                  </a:rPr>
                  <a:t> </a:t>
                </a:r>
                <a:r>
                  <a:rPr lang="en-US" sz="2400">
                    <a:latin typeface="+mj-lt"/>
                  </a:rPr>
                  <a:t>MAE = 1 nghĩa là thuật toán có khả năng dự đoán các chỉ số với </a:t>
                </a:r>
                <a:r>
                  <a:rPr lang="en-US" sz="2400" smtClean="0">
                    <a:latin typeface="+mj-lt"/>
                  </a:rPr>
                  <a:t>sai số là </a:t>
                </a:r>
                <a14:m>
                  <m:oMath xmlns:m="http://schemas.openxmlformats.org/officeDocument/2006/math">
                    <m:r>
                      <a:rPr lang="en-US" sz="2400" i="1">
                        <a:latin typeface="Cambria Math"/>
                      </a:rPr>
                      <m:t>±1</m:t>
                    </m:r>
                  </m:oMath>
                </a14:m>
                <a:r>
                  <a:rPr lang="en-US" sz="2400">
                    <a:latin typeface="+mj-lt"/>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3581400"/>
                <a:ext cx="8763000" cy="1938992"/>
              </a:xfrm>
              <a:prstGeom prst="rect">
                <a:avLst/>
              </a:prstGeom>
              <a:blipFill rotWithShape="1">
                <a:blip r:embed="rId3"/>
                <a:stretch>
                  <a:fillRect l="-1113" t="-2201" r="-1044" b="-6289"/>
                </a:stretch>
              </a:blipFill>
            </p:spPr>
            <p:txBody>
              <a:bodyPr/>
              <a:lstStyle/>
              <a:p>
                <a:r>
                  <a:rPr lang="en-US">
                    <a:noFill/>
                  </a:rPr>
                  <a:t> </a:t>
                </a:r>
              </a:p>
            </p:txBody>
          </p:sp>
        </mc:Fallback>
      </mc:AlternateContent>
      <p:sp>
        <p:nvSpPr>
          <p:cNvPr id="7" name="TextBox 6"/>
          <p:cNvSpPr txBox="1"/>
          <p:nvPr/>
        </p:nvSpPr>
        <p:spPr>
          <a:xfrm>
            <a:off x="1679377" y="5715000"/>
            <a:ext cx="6003567" cy="461665"/>
          </a:xfrm>
          <a:prstGeom prst="rect">
            <a:avLst/>
          </a:prstGeom>
          <a:noFill/>
        </p:spPr>
        <p:txBody>
          <a:bodyPr wrap="none" rtlCol="0">
            <a:spAutoFit/>
          </a:bodyPr>
          <a:lstStyle/>
          <a:p>
            <a:pPr algn="just"/>
            <a:r>
              <a:rPr lang="en-US" sz="2400"/>
              <a:t>MAE trung bình của 10 </a:t>
            </a:r>
            <a:r>
              <a:rPr lang="en-US" sz="2400" smtClean="0"/>
              <a:t>lần chạy là </a:t>
            </a:r>
            <a:r>
              <a:rPr lang="en-US" sz="2400" smtClean="0">
                <a:solidFill>
                  <a:srgbClr val="FFFF00"/>
                </a:solidFill>
              </a:rPr>
              <a:t>0.7578</a:t>
            </a:r>
            <a:r>
              <a:rPr lang="en-US" sz="2400"/>
              <a:t>.</a:t>
            </a:r>
          </a:p>
        </p:txBody>
      </p:sp>
      <p:sp>
        <p:nvSpPr>
          <p:cNvPr id="8" name="Slide Number Placeholder 7"/>
          <p:cNvSpPr>
            <a:spLocks noGrp="1"/>
          </p:cNvSpPr>
          <p:nvPr>
            <p:ph type="sldNum" sz="quarter" idx="12"/>
          </p:nvPr>
        </p:nvSpPr>
        <p:spPr/>
        <p:txBody>
          <a:bodyPr/>
          <a:lstStyle/>
          <a:p>
            <a:fld id="{845E3117-1AE7-4ACC-839B-C69B4E3F6E58}" type="slidenum">
              <a:rPr lang="en-US" smtClean="0"/>
              <a:pPr/>
              <a:t>26</a:t>
            </a:fld>
            <a:endParaRPr lang="en-US"/>
          </a:p>
        </p:txBody>
      </p:sp>
    </p:spTree>
    <p:extLst>
      <p:ext uri="{BB962C8B-B14F-4D97-AF65-F5344CB8AC3E}">
        <p14:creationId xmlns:p14="http://schemas.microsoft.com/office/powerpoint/2010/main" val="547068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990600"/>
            <a:ext cx="8153400" cy="5181600"/>
          </a:xfrm>
        </p:spPr>
        <p:txBody>
          <a:bodyPr/>
          <a:lstStyle/>
          <a:p>
            <a:r>
              <a:rPr lang="en-US" sz="2200" smtClean="0">
                <a:solidFill>
                  <a:schemeClr val="tx1"/>
                </a:solidFill>
              </a:rPr>
              <a:t>Thực nghiệm với bộ dữ liệu thu thập thực tế (820 đánh giá, 178 người dùng, chứa các điều kiện ngữ cảnh):</a:t>
            </a:r>
            <a:endParaRPr lang="en-US" sz="2200">
              <a:solidFill>
                <a:schemeClr val="tx1"/>
              </a:solidFill>
            </a:endParaRPr>
          </a:p>
        </p:txBody>
      </p:sp>
      <p:sp>
        <p:nvSpPr>
          <p:cNvPr id="4" name="Footer Placeholder 3"/>
          <p:cNvSpPr>
            <a:spLocks noGrp="1"/>
          </p:cNvSpPr>
          <p:nvPr>
            <p:ph type="ftr" sz="quarter" idx="11"/>
          </p:nvPr>
        </p:nvSpPr>
        <p:spPr>
          <a:xfrm>
            <a:off x="6096000" y="6346824"/>
            <a:ext cx="1790700" cy="307975"/>
          </a:xfrm>
        </p:spPr>
        <p:txBody>
          <a:bodyPr/>
          <a:lstStyle/>
          <a:p>
            <a:r>
              <a:rPr lang="en-US" smtClean="0"/>
              <a:t>http://www.uit.edu.vn</a:t>
            </a:r>
            <a:endParaRPr lang="en-US"/>
          </a:p>
        </p:txBody>
      </p:sp>
      <p:graphicFrame>
        <p:nvGraphicFramePr>
          <p:cNvPr id="7" name="Chart 6"/>
          <p:cNvGraphicFramePr>
            <a:graphicFrameLocks/>
          </p:cNvGraphicFramePr>
          <p:nvPr>
            <p:extLst>
              <p:ext uri="{D42A27DB-BD31-4B8C-83A1-F6EECF244321}">
                <p14:modId xmlns:p14="http://schemas.microsoft.com/office/powerpoint/2010/main" val="2180263206"/>
              </p:ext>
            </p:extLst>
          </p:nvPr>
        </p:nvGraphicFramePr>
        <p:xfrm>
          <a:off x="1295400" y="1828800"/>
          <a:ext cx="3810000" cy="25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132247496"/>
              </p:ext>
            </p:extLst>
          </p:nvPr>
        </p:nvGraphicFramePr>
        <p:xfrm>
          <a:off x="228600" y="3962400"/>
          <a:ext cx="3276600" cy="27432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2991122417"/>
              </p:ext>
            </p:extLst>
          </p:nvPr>
        </p:nvGraphicFramePr>
        <p:xfrm>
          <a:off x="3886200" y="4085771"/>
          <a:ext cx="3207327"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3250310124"/>
              </p:ext>
            </p:extLst>
          </p:nvPr>
        </p:nvGraphicFramePr>
        <p:xfrm>
          <a:off x="5313112" y="1676400"/>
          <a:ext cx="3863545" cy="2971800"/>
        </p:xfrm>
        <a:graphic>
          <a:graphicData uri="http://schemas.openxmlformats.org/drawingml/2006/chart">
            <c:chart xmlns:c="http://schemas.openxmlformats.org/drawingml/2006/chart" xmlns:r="http://schemas.openxmlformats.org/officeDocument/2006/relationships" r:id="rId6"/>
          </a:graphicData>
        </a:graphic>
      </p:graphicFrame>
      <p:sp>
        <p:nvSpPr>
          <p:cNvPr id="11" name="Slide Number Placeholder 7"/>
          <p:cNvSpPr>
            <a:spLocks noGrp="1"/>
          </p:cNvSpPr>
          <p:nvPr>
            <p:ph type="sldNum" sz="quarter" idx="12"/>
          </p:nvPr>
        </p:nvSpPr>
        <p:spPr>
          <a:xfrm>
            <a:off x="1498600" y="6515100"/>
            <a:ext cx="1295400" cy="244475"/>
          </a:xfrm>
        </p:spPr>
        <p:txBody>
          <a:bodyPr/>
          <a:lstStyle/>
          <a:p>
            <a:fld id="{845E3117-1AE7-4ACC-839B-C69B4E3F6E58}" type="slidenum">
              <a:rPr lang="en-US" smtClean="0"/>
              <a:pPr/>
              <a:t>27</a:t>
            </a:fld>
            <a:endParaRPr lang="en-US"/>
          </a:p>
        </p:txBody>
      </p:sp>
    </p:spTree>
    <p:extLst>
      <p:ext uri="{BB962C8B-B14F-4D97-AF65-F5344CB8AC3E}">
        <p14:creationId xmlns:p14="http://schemas.microsoft.com/office/powerpoint/2010/main" val="2084113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28</a:t>
            </a:fld>
            <a:endParaRPr lang="en-US"/>
          </a:p>
        </p:txBody>
      </p:sp>
      <p:graphicFrame>
        <p:nvGraphicFramePr>
          <p:cNvPr id="10" name="Chart 9"/>
          <p:cNvGraphicFramePr>
            <a:graphicFrameLocks noGrp="1"/>
          </p:cNvGraphicFramePr>
          <p:nvPr>
            <p:extLst>
              <p:ext uri="{D42A27DB-BD31-4B8C-83A1-F6EECF244321}">
                <p14:modId xmlns:p14="http://schemas.microsoft.com/office/powerpoint/2010/main" val="243980082"/>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0512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và kết </a:t>
            </a:r>
            <a:r>
              <a:rPr lang="en-US" smtClean="0"/>
              <a:t>luận</a:t>
            </a:r>
            <a:endParaRPr lang="en-US"/>
          </a:p>
        </p:txBody>
      </p:sp>
      <p:sp>
        <p:nvSpPr>
          <p:cNvPr id="3" name="Content Placeholder 2"/>
          <p:cNvSpPr>
            <a:spLocks noGrp="1"/>
          </p:cNvSpPr>
          <p:nvPr>
            <p:ph idx="1"/>
          </p:nvPr>
        </p:nvSpPr>
        <p:spPr>
          <a:xfrm>
            <a:off x="533400" y="1219200"/>
            <a:ext cx="8382000" cy="5181600"/>
          </a:xfrm>
        </p:spPr>
        <p:txBody>
          <a:bodyPr/>
          <a:lstStyle/>
          <a:p>
            <a:pPr>
              <a:buFont typeface="Wingdings" pitchFamily="2" charset="2"/>
              <a:buChar char="v"/>
            </a:pPr>
            <a:r>
              <a:rPr lang="en-US" sz="2400" smtClean="0">
                <a:solidFill>
                  <a:schemeClr val="tx1"/>
                </a:solidFill>
              </a:rPr>
              <a:t>Những gì đạt được:</a:t>
            </a:r>
          </a:p>
          <a:p>
            <a:pPr lvl="1"/>
            <a:r>
              <a:rPr lang="en-US" sz="2000" smtClean="0">
                <a:solidFill>
                  <a:schemeClr val="tx1"/>
                </a:solidFill>
              </a:rPr>
              <a:t>Học hỏi kiến thức về các phương pháp khuyến nghị, một số kỹ thuật cần thiết khác …</a:t>
            </a:r>
          </a:p>
          <a:p>
            <a:pPr lvl="1"/>
            <a:r>
              <a:rPr lang="en-US" sz="2000">
                <a:solidFill>
                  <a:schemeClr val="tx1"/>
                </a:solidFill>
              </a:rPr>
              <a:t>Xây dựng thành công hệ khuyến nghị du lịch </a:t>
            </a:r>
            <a:r>
              <a:rPr lang="en-US" sz="2000" smtClean="0">
                <a:solidFill>
                  <a:schemeClr val="tx1"/>
                </a:solidFill>
              </a:rPr>
              <a:t>dựa trên ngữ cảnh. </a:t>
            </a:r>
          </a:p>
          <a:p>
            <a:pPr lvl="1"/>
            <a:r>
              <a:rPr lang="en-US" sz="2000" smtClean="0"/>
              <a:t>Xây dựng </a:t>
            </a:r>
            <a:r>
              <a:rPr lang="en-US" sz="2000" smtClean="0">
                <a:solidFill>
                  <a:schemeClr val="tx1"/>
                </a:solidFill>
              </a:rPr>
              <a:t>một </a:t>
            </a:r>
            <a:r>
              <a:rPr lang="en-US" sz="2000">
                <a:solidFill>
                  <a:schemeClr val="tx1"/>
                </a:solidFill>
              </a:rPr>
              <a:t>ứng dụng </a:t>
            </a:r>
            <a:r>
              <a:rPr lang="en-US" sz="2000" smtClean="0">
                <a:solidFill>
                  <a:schemeClr val="tx1"/>
                </a:solidFill>
              </a:rPr>
              <a:t>minh họa trên Android</a:t>
            </a:r>
            <a:r>
              <a:rPr lang="en-US" sz="2000" smtClean="0">
                <a:solidFill>
                  <a:schemeClr val="tx1"/>
                </a:solidFill>
              </a:rPr>
              <a:t>.</a:t>
            </a:r>
            <a:endParaRPr lang="en-US" sz="2000"/>
          </a:p>
          <a:p>
            <a:pPr>
              <a:buFont typeface="Wingdings" pitchFamily="2" charset="2"/>
              <a:buChar char="v"/>
            </a:pPr>
            <a:r>
              <a:rPr lang="en-US" sz="2400">
                <a:solidFill>
                  <a:schemeClr val="tx1"/>
                </a:solidFill>
              </a:rPr>
              <a:t>Hướng phát triển:</a:t>
            </a:r>
          </a:p>
          <a:p>
            <a:pPr lvl="1"/>
            <a:r>
              <a:rPr lang="en-US" sz="2000"/>
              <a:t>Nghiên cứu nhiều thuật toán khuyến nghị khác.</a:t>
            </a:r>
          </a:p>
          <a:p>
            <a:pPr lvl="1"/>
            <a:r>
              <a:rPr lang="en-US" sz="2000"/>
              <a:t>Mở rộng hệ khuyến nghị sang các lĩnh vực khác ngoài du lịch: sách vở, phim ảnh …</a:t>
            </a:r>
          </a:p>
          <a:p>
            <a:pPr lvl="1"/>
            <a:r>
              <a:rPr lang="en-US" sz="2000"/>
              <a:t>Xây dựng ứng dụng trên nhiều nền tảng hệ điều hành di động: Windows Phone, iOS …</a:t>
            </a:r>
          </a:p>
          <a:p>
            <a:pPr lvl="1"/>
            <a:r>
              <a:rPr lang="en-US" sz="2000"/>
              <a:t>Xây dựng ứng dụng trên nền tảng web.</a:t>
            </a:r>
          </a:p>
          <a:p>
            <a:pPr lvl="1"/>
            <a:r>
              <a:rPr lang="en-US" sz="2000"/>
              <a:t>Phát triển thêm các chức năng hỗ trợ người du </a:t>
            </a:r>
            <a:r>
              <a:rPr lang="en-US" sz="2000"/>
              <a:t>lịch</a:t>
            </a:r>
            <a:r>
              <a:rPr lang="en-US" sz="2000" smtClean="0"/>
              <a:t>.</a:t>
            </a:r>
            <a:endParaRPr lang="en-US" sz="2000"/>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29</a:t>
            </a:fld>
            <a:endParaRPr lang="en-US"/>
          </a:p>
        </p:txBody>
      </p:sp>
    </p:spTree>
    <p:extLst>
      <p:ext uri="{BB962C8B-B14F-4D97-AF65-F5344CB8AC3E}">
        <p14:creationId xmlns:p14="http://schemas.microsoft.com/office/powerpoint/2010/main" val="3666284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Giới thiệu đề tài</a:t>
            </a:r>
            <a:endParaRPr lang="en-US" sz="2400">
              <a:solidFill>
                <a:srgbClr val="FFFF00"/>
              </a:solidFill>
            </a:endParaRPr>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Khảo sát các phương pháp khuyến nghị</a:t>
            </a:r>
            <a:endParaRPr lang="en-US" sz="2400"/>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6000" y="353986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 </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3</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WordArt 7"/>
          <p:cNvSpPr>
            <a:spLocks noChangeArrowheads="1" noChangeShapeType="1" noTextEdit="1"/>
          </p:cNvSpPr>
          <p:nvPr/>
        </p:nvSpPr>
        <p:spPr bwMode="gray">
          <a:xfrm>
            <a:off x="2514600" y="4800600"/>
            <a:ext cx="60198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Cảm ơn đã chú ý theo dõi </a:t>
            </a:r>
            <a:r>
              <a:rPr lang="en-US" sz="5400" b="1" kern="10">
                <a:ln w="28575">
                  <a:solidFill>
                    <a:schemeClr val="tx1"/>
                  </a:solidFill>
                  <a:round/>
                  <a:headEnd/>
                  <a:tailEnd/>
                </a:ln>
                <a:gradFill rotWithShape="1">
                  <a:gsLst>
                    <a:gs pos="0">
                      <a:schemeClr val="bg1"/>
                    </a:gs>
                    <a:gs pos="100000">
                      <a:schemeClr val="accent2"/>
                    </a:gs>
                  </a:gsLst>
                  <a:lin ang="5400000" scaled="1"/>
                </a:gradFill>
                <a:effectLst>
                  <a:outerShdw dist="107763" dir="2700000" algn="ctr" rotWithShape="0">
                    <a:srgbClr val="000000">
                      <a:alpha val="50000"/>
                    </a:srgbClr>
                  </a:outerShdw>
                </a:effectLst>
                <a:latin typeface="Verdana"/>
                <a:ea typeface="Verdana"/>
                <a:cs typeface="Verdana"/>
              </a:rPr>
              <a:t>!</a:t>
            </a:r>
          </a:p>
        </p:txBody>
      </p:sp>
      <p:sp>
        <p:nvSpPr>
          <p:cNvPr id="6" name="Footer Placeholder 3"/>
          <p:cNvSpPr>
            <a:spLocks noGrp="1"/>
          </p:cNvSpPr>
          <p:nvPr>
            <p:ph type="ftr" sz="quarter" idx="3"/>
          </p:nvPr>
        </p:nvSpPr>
        <p:spPr>
          <a:xfrm>
            <a:off x="5715000" y="6221412"/>
            <a:ext cx="1790700" cy="307975"/>
          </a:xfrm>
        </p:spPr>
        <p:txBody>
          <a:bodyPr/>
          <a:lstStyle/>
          <a:p>
            <a:r>
              <a:rPr lang="en-US" smtClean="0"/>
              <a:t>http://www.uit.edu.vn</a:t>
            </a:r>
            <a:endParaRPr lang="en-US"/>
          </a:p>
        </p:txBody>
      </p:sp>
      <p:sp>
        <p:nvSpPr>
          <p:cNvPr id="2" name="Slide Number Placeholder 1"/>
          <p:cNvSpPr>
            <a:spLocks noGrp="1"/>
          </p:cNvSpPr>
          <p:nvPr>
            <p:ph type="sldNum" sz="quarter" idx="4"/>
          </p:nvPr>
        </p:nvSpPr>
        <p:spPr/>
        <p:txBody>
          <a:bodyPr/>
          <a:lstStyle/>
          <a:p>
            <a:fld id="{A557F3D1-8D74-444E-8A8A-ECD70740605E}" type="slidenum">
              <a:rPr lang="en-US" smtClean="0"/>
              <a:pPr/>
              <a:t>30</a:t>
            </a:fld>
            <a:endParaRPr lang="en-US"/>
          </a:p>
        </p:txBody>
      </p:sp>
    </p:spTree>
    <p:extLst>
      <p:ext uri="{BB962C8B-B14F-4D97-AF65-F5344CB8AC3E}">
        <p14:creationId xmlns:p14="http://schemas.microsoft.com/office/powerpoint/2010/main" val="620460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Giới thiệu đề tài</a:t>
            </a:r>
            <a:endParaRPr lang="en-US" sz="2800"/>
          </a:p>
        </p:txBody>
      </p:sp>
      <p:sp>
        <p:nvSpPr>
          <p:cNvPr id="4" name="Footer Placeholder 3"/>
          <p:cNvSpPr>
            <a:spLocks noGrp="1"/>
          </p:cNvSpPr>
          <p:nvPr>
            <p:ph type="ftr" sz="quarter" idx="11"/>
          </p:nvPr>
        </p:nvSpPr>
        <p:spPr/>
        <p:txBody>
          <a:bodyPr/>
          <a:lstStyle/>
          <a:p>
            <a:r>
              <a:rPr lang="en-US" smtClean="0"/>
              <a:t>http://www.uit.edu.vn</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406" y="1447800"/>
            <a:ext cx="2255137" cy="193297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406" y="4038600"/>
            <a:ext cx="2255137" cy="19817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063" y="4032913"/>
            <a:ext cx="2255137" cy="19868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063" y="1447800"/>
            <a:ext cx="2255137" cy="1944429"/>
          </a:xfrm>
          <a:prstGeom prst="rect">
            <a:avLst/>
          </a:prstGeom>
        </p:spPr>
      </p:pic>
      <p:sp>
        <p:nvSpPr>
          <p:cNvPr id="3" name="Slide Number Placeholder 2"/>
          <p:cNvSpPr>
            <a:spLocks noGrp="1"/>
          </p:cNvSpPr>
          <p:nvPr>
            <p:ph type="sldNum" sz="quarter" idx="12"/>
          </p:nvPr>
        </p:nvSpPr>
        <p:spPr/>
        <p:txBody>
          <a:bodyPr/>
          <a:lstStyle/>
          <a:p>
            <a:fld id="{845E3117-1AE7-4ACC-839B-C69B4E3F6E58}" type="slidenum">
              <a:rPr lang="en-US" smtClean="0"/>
              <a:pPr/>
              <a:t>4</a:t>
            </a:fld>
            <a:endParaRPr lang="en-US"/>
          </a:p>
        </p:txBody>
      </p:sp>
      <p:sp>
        <p:nvSpPr>
          <p:cNvPr id="5" name="TextBox 4"/>
          <p:cNvSpPr txBox="1"/>
          <p:nvPr/>
        </p:nvSpPr>
        <p:spPr>
          <a:xfrm>
            <a:off x="1312923" y="3392229"/>
            <a:ext cx="2018501" cy="369332"/>
          </a:xfrm>
          <a:prstGeom prst="rect">
            <a:avLst/>
          </a:prstGeom>
          <a:noFill/>
        </p:spPr>
        <p:txBody>
          <a:bodyPr wrap="none" rtlCol="0">
            <a:spAutoFit/>
          </a:bodyPr>
          <a:lstStyle/>
          <a:p>
            <a:r>
              <a:rPr lang="en-US" smtClean="0"/>
              <a:t>Khuyến nghị sách</a:t>
            </a:r>
            <a:endParaRPr lang="en-US"/>
          </a:p>
        </p:txBody>
      </p:sp>
      <p:sp>
        <p:nvSpPr>
          <p:cNvPr id="12" name="TextBox 11"/>
          <p:cNvSpPr txBox="1"/>
          <p:nvPr/>
        </p:nvSpPr>
        <p:spPr>
          <a:xfrm>
            <a:off x="1335723" y="6041767"/>
            <a:ext cx="2031325" cy="369332"/>
          </a:xfrm>
          <a:prstGeom prst="rect">
            <a:avLst/>
          </a:prstGeom>
          <a:noFill/>
        </p:spPr>
        <p:txBody>
          <a:bodyPr wrap="none" rtlCol="0">
            <a:spAutoFit/>
          </a:bodyPr>
          <a:lstStyle/>
          <a:p>
            <a:r>
              <a:rPr lang="en-US" smtClean="0"/>
              <a:t>Khuyến nghị phim</a:t>
            </a:r>
            <a:endParaRPr lang="en-US"/>
          </a:p>
        </p:txBody>
      </p:sp>
      <p:sp>
        <p:nvSpPr>
          <p:cNvPr id="13" name="TextBox 12"/>
          <p:cNvSpPr txBox="1"/>
          <p:nvPr/>
        </p:nvSpPr>
        <p:spPr>
          <a:xfrm>
            <a:off x="5334000" y="3392229"/>
            <a:ext cx="2492990" cy="369332"/>
          </a:xfrm>
          <a:prstGeom prst="rect">
            <a:avLst/>
          </a:prstGeom>
          <a:noFill/>
        </p:spPr>
        <p:txBody>
          <a:bodyPr wrap="none" rtlCol="0">
            <a:spAutoFit/>
          </a:bodyPr>
          <a:lstStyle/>
          <a:p>
            <a:r>
              <a:rPr lang="en-US" smtClean="0"/>
              <a:t>Khuyến nghị video clip</a:t>
            </a:r>
            <a:endParaRPr lang="en-US"/>
          </a:p>
        </p:txBody>
      </p:sp>
      <p:sp>
        <p:nvSpPr>
          <p:cNvPr id="14" name="TextBox 13"/>
          <p:cNvSpPr txBox="1"/>
          <p:nvPr/>
        </p:nvSpPr>
        <p:spPr>
          <a:xfrm>
            <a:off x="5562600" y="6020387"/>
            <a:ext cx="2031325" cy="369332"/>
          </a:xfrm>
          <a:prstGeom prst="rect">
            <a:avLst/>
          </a:prstGeom>
          <a:noFill/>
        </p:spPr>
        <p:txBody>
          <a:bodyPr wrap="none" rtlCol="0">
            <a:spAutoFit/>
          </a:bodyPr>
          <a:lstStyle/>
          <a:p>
            <a:r>
              <a:rPr lang="en-US" smtClean="0"/>
              <a:t>Khuyến nghị nhạc</a:t>
            </a:r>
            <a:endParaRPr lang="en-US"/>
          </a:p>
        </p:txBody>
      </p:sp>
    </p:spTree>
    <p:extLst>
      <p:ext uri="{BB962C8B-B14F-4D97-AF65-F5344CB8AC3E}">
        <p14:creationId xmlns:p14="http://schemas.microsoft.com/office/powerpoint/2010/main" val="1485050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085312" y="5410200"/>
            <a:ext cx="5043367" cy="1015663"/>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sz="2000" smtClean="0">
                <a:solidFill>
                  <a:schemeClr val="tx1"/>
                </a:solidFill>
              </a:rPr>
              <a:t>Hệ khuyến nghị du lịch dựa trên ngữ cảnh </a:t>
            </a:r>
            <a:br>
              <a:rPr lang="en-US" sz="2000" smtClean="0">
                <a:solidFill>
                  <a:schemeClr val="tx1"/>
                </a:solidFill>
              </a:rPr>
            </a:br>
            <a:r>
              <a:rPr lang="en-US" sz="2000" smtClean="0">
                <a:solidFill>
                  <a:schemeClr val="tx1"/>
                </a:solidFill>
              </a:rPr>
              <a:t>+ </a:t>
            </a:r>
            <a:br>
              <a:rPr lang="en-US" sz="2000" smtClean="0">
                <a:solidFill>
                  <a:schemeClr val="tx1"/>
                </a:solidFill>
              </a:rPr>
            </a:br>
            <a:r>
              <a:rPr lang="en-US" sz="2000" smtClean="0">
                <a:solidFill>
                  <a:schemeClr val="tx1"/>
                </a:solidFill>
              </a:rPr>
              <a:t>Điện thoại thông minh</a:t>
            </a:r>
            <a:endParaRPr lang="en-US" sz="2000">
              <a:solidFill>
                <a:schemeClr val="tx1"/>
              </a:solidFill>
            </a:endParaRPr>
          </a:p>
        </p:txBody>
      </p:sp>
      <p:sp>
        <p:nvSpPr>
          <p:cNvPr id="6" name="Slide Number Placeholder 5"/>
          <p:cNvSpPr>
            <a:spLocks noGrp="1"/>
          </p:cNvSpPr>
          <p:nvPr>
            <p:ph type="sldNum" sz="quarter" idx="12"/>
          </p:nvPr>
        </p:nvSpPr>
        <p:spPr/>
        <p:txBody>
          <a:bodyPr/>
          <a:lstStyle/>
          <a:p>
            <a:fld id="{845E3117-1AE7-4ACC-839B-C69B4E3F6E58}" type="slidenum">
              <a:rPr lang="en-US" smtClean="0"/>
              <a:pPr/>
              <a:t>5</a:t>
            </a:fld>
            <a:endParaRPr lang="en-US"/>
          </a:p>
        </p:txBody>
      </p:sp>
      <p:sp>
        <p:nvSpPr>
          <p:cNvPr id="7" name="TextBox 6"/>
          <p:cNvSpPr txBox="1"/>
          <p:nvPr/>
        </p:nvSpPr>
        <p:spPr>
          <a:xfrm>
            <a:off x="278109" y="4564559"/>
            <a:ext cx="8423205" cy="769441"/>
          </a:xfrm>
          <a:prstGeom prst="rect">
            <a:avLst/>
          </a:prstGeom>
          <a:noFill/>
        </p:spPr>
        <p:txBody>
          <a:bodyPr wrap="square" rtlCol="0">
            <a:spAutoFit/>
          </a:bodyPr>
          <a:lstStyle/>
          <a:p>
            <a:pPr marL="342900" indent="-342900">
              <a:buFont typeface="Wingdings" pitchFamily="2" charset="2"/>
              <a:buChar char="v"/>
            </a:pPr>
            <a:r>
              <a:rPr lang="en-US" sz="2200" i="1" u="sng">
                <a:latin typeface="+mn-lt"/>
              </a:rPr>
              <a:t>Bài toán:</a:t>
            </a:r>
            <a:r>
              <a:rPr lang="en-US" sz="2200">
                <a:latin typeface="+mn-lt"/>
              </a:rPr>
              <a:t> </a:t>
            </a:r>
            <a:r>
              <a:rPr lang="en-US" sz="2200">
                <a:solidFill>
                  <a:srgbClr val="FFC000"/>
                </a:solidFill>
                <a:latin typeface="+mn-lt"/>
              </a:rPr>
              <a:t>gợi ý những điểm du lịch cho du khách tùy theo điều kiện ngữ cảnh của họ.</a:t>
            </a:r>
          </a:p>
        </p:txBody>
      </p:sp>
      <p:pic>
        <p:nvPicPr>
          <p:cNvPr id="1027" name="Picture 3" descr="C:\inetpub\wwwroot\wcf4webservices\imgPlacesResize\4_dinh_doc_l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066801"/>
            <a:ext cx="1522347"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EHIEU\Desktop\240176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2614" y="1066801"/>
            <a:ext cx="149733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LEHIEU\Desktop\2dded8bff6b48c3a59f09b9ba00863bfHa%20Long%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0528" y="1066801"/>
            <a:ext cx="149733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LEHIEU\Desktop\DSC_139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1066801"/>
            <a:ext cx="1526879" cy="1142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LEHIEU\Desktop\Untitled-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9365" y="2819400"/>
            <a:ext cx="1021668" cy="1688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LEHIEU\Desktop\463px-Symbol_thumbs_up_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0406" y="2278742"/>
            <a:ext cx="315913" cy="4092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Users\LEHIEU\Desktop\463px-Symbol_thumbs_up_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1240" y="2309959"/>
            <a:ext cx="315913" cy="409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8418" y="2296493"/>
            <a:ext cx="325730" cy="369332"/>
          </a:xfrm>
          <a:prstGeom prst="rect">
            <a:avLst/>
          </a:prstGeom>
          <a:noFill/>
        </p:spPr>
        <p:txBody>
          <a:bodyPr wrap="none" rtlCol="0">
            <a:spAutoFit/>
          </a:bodyPr>
          <a:lstStyle/>
          <a:p>
            <a:r>
              <a:rPr lang="en-US" b="1" smtClean="0"/>
              <a:t>?</a:t>
            </a:r>
            <a:endParaRPr lang="en-US" b="1"/>
          </a:p>
        </p:txBody>
      </p:sp>
      <p:sp>
        <p:nvSpPr>
          <p:cNvPr id="18" name="TextBox 17"/>
          <p:cNvSpPr txBox="1"/>
          <p:nvPr/>
        </p:nvSpPr>
        <p:spPr>
          <a:xfrm>
            <a:off x="5475108" y="2284858"/>
            <a:ext cx="325730" cy="369332"/>
          </a:xfrm>
          <a:prstGeom prst="rect">
            <a:avLst/>
          </a:prstGeom>
          <a:noFill/>
        </p:spPr>
        <p:txBody>
          <a:bodyPr wrap="none" rtlCol="0">
            <a:spAutoFit/>
          </a:bodyPr>
          <a:lstStyle/>
          <a:p>
            <a:r>
              <a:rPr lang="en-US" b="1" smtClean="0"/>
              <a:t>?</a:t>
            </a:r>
            <a:endParaRPr lang="en-US" b="1"/>
          </a:p>
        </p:txBody>
      </p:sp>
      <p:pic>
        <p:nvPicPr>
          <p:cNvPr id="1035" name="Picture 11" descr="C:\Users\LEHIEU\Desktop\lar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27046" y="3136900"/>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LEHIEU\Desktop\55da4e3fd181d5103a578b1c6064a470-weather-symbols-clip-ar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3558" y="3806620"/>
            <a:ext cx="716242" cy="66231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LEHIEU\Desktop\Prime-Time-C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6054" y="2826538"/>
            <a:ext cx="647146" cy="6471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LEHIEU\Desktop\User-Group-ic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09800" y="2719239"/>
            <a:ext cx="790033" cy="79003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LEHIEU\Desktop\gold-dollar-sig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95630" y="3771900"/>
            <a:ext cx="574675" cy="84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38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đề tài</a:t>
            </a:r>
            <a:endParaRPr lang="en-US"/>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6" name="Slide Number Placeholder 5"/>
          <p:cNvSpPr>
            <a:spLocks noGrp="1"/>
          </p:cNvSpPr>
          <p:nvPr>
            <p:ph type="sldNum" sz="quarter" idx="12"/>
          </p:nvPr>
        </p:nvSpPr>
        <p:spPr/>
        <p:txBody>
          <a:bodyPr/>
          <a:lstStyle/>
          <a:p>
            <a:fld id="{845E3117-1AE7-4ACC-839B-C69B4E3F6E58}" type="slidenum">
              <a:rPr lang="en-US" smtClean="0"/>
              <a:pPr/>
              <a:t>6</a:t>
            </a:fld>
            <a:endParaRPr lang="en-US"/>
          </a:p>
        </p:txBody>
      </p:sp>
      <p:sp>
        <p:nvSpPr>
          <p:cNvPr id="8" name="Rounded Rectangle 7"/>
          <p:cNvSpPr/>
          <p:nvPr/>
        </p:nvSpPr>
        <p:spPr>
          <a:xfrm>
            <a:off x="4419600" y="1066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phương pháp khuyến nghị.</a:t>
            </a:r>
            <a:endParaRPr lang="en-US"/>
          </a:p>
        </p:txBody>
      </p:sp>
      <p:sp>
        <p:nvSpPr>
          <p:cNvPr id="10" name="Rounded Rectangle 9"/>
          <p:cNvSpPr/>
          <p:nvPr/>
        </p:nvSpPr>
        <p:spPr>
          <a:xfrm>
            <a:off x="4419600" y="1828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các kỹ thuật </a:t>
            </a:r>
            <a:br>
              <a:rPr lang="en-US" smtClean="0"/>
            </a:br>
            <a:r>
              <a:rPr lang="en-US" smtClean="0"/>
              <a:t>triển khai.</a:t>
            </a:r>
            <a:endParaRPr lang="en-US"/>
          </a:p>
        </p:txBody>
      </p:sp>
      <p:sp>
        <p:nvSpPr>
          <p:cNvPr id="11" name="Rounded Rectangle 10"/>
          <p:cNvSpPr/>
          <p:nvPr/>
        </p:nvSpPr>
        <p:spPr>
          <a:xfrm>
            <a:off x="4410501" y="2590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Khảo sát thông tin ngữ cảnh, thông tin các điểm du lịch.</a:t>
            </a:r>
            <a:endParaRPr lang="en-US"/>
          </a:p>
        </p:txBody>
      </p:sp>
      <p:sp>
        <p:nvSpPr>
          <p:cNvPr id="12" name="Rounded Rectangle 11"/>
          <p:cNvSpPr/>
          <p:nvPr/>
        </p:nvSpPr>
        <p:spPr>
          <a:xfrm>
            <a:off x="4419600" y="4114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Hiện thực hóa hệ thống </a:t>
            </a:r>
            <a:br>
              <a:rPr lang="en-US" smtClean="0"/>
            </a:br>
            <a:r>
              <a:rPr lang="en-US" smtClean="0"/>
              <a:t>và ứng dụng.</a:t>
            </a:r>
            <a:endParaRPr lang="en-US"/>
          </a:p>
        </p:txBody>
      </p:sp>
      <p:sp>
        <p:nvSpPr>
          <p:cNvPr id="13" name="Rounded Rectangle 12"/>
          <p:cNvSpPr/>
          <p:nvPr/>
        </p:nvSpPr>
        <p:spPr>
          <a:xfrm>
            <a:off x="4408226" y="4876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Thu thập dữ liệu thực tế </a:t>
            </a:r>
            <a:br>
              <a:rPr lang="en-US" smtClean="0"/>
            </a:br>
            <a:r>
              <a:rPr lang="en-US" smtClean="0"/>
              <a:t>từ người dùng.</a:t>
            </a:r>
            <a:endParaRPr lang="en-US"/>
          </a:p>
        </p:txBody>
      </p:sp>
      <p:sp>
        <p:nvSpPr>
          <p:cNvPr id="14" name="Rounded Rectangle 13"/>
          <p:cNvSpPr/>
          <p:nvPr/>
        </p:nvSpPr>
        <p:spPr>
          <a:xfrm>
            <a:off x="4395716" y="5638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Thực nghiệm và đánh giá.</a:t>
            </a:r>
            <a:endParaRPr lang="en-US"/>
          </a:p>
        </p:txBody>
      </p:sp>
      <p:sp>
        <p:nvSpPr>
          <p:cNvPr id="19" name="Curved Right Arrow 18"/>
          <p:cNvSpPr/>
          <p:nvPr/>
        </p:nvSpPr>
        <p:spPr>
          <a:xfrm>
            <a:off x="3733800" y="1371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Right Arrow 19"/>
          <p:cNvSpPr/>
          <p:nvPr/>
        </p:nvSpPr>
        <p:spPr>
          <a:xfrm>
            <a:off x="3733800" y="2133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Right Arrow 20"/>
          <p:cNvSpPr/>
          <p:nvPr/>
        </p:nvSpPr>
        <p:spPr>
          <a:xfrm>
            <a:off x="3733800" y="2895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a:off x="3733800" y="4419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Right Arrow 22"/>
          <p:cNvSpPr/>
          <p:nvPr/>
        </p:nvSpPr>
        <p:spPr>
          <a:xfrm>
            <a:off x="3733800" y="5181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87070" y="3409890"/>
            <a:ext cx="2460930" cy="400110"/>
          </a:xfrm>
          <a:prstGeom prst="rect">
            <a:avLst/>
          </a:prstGeom>
          <a:noFill/>
        </p:spPr>
        <p:txBody>
          <a:bodyPr wrap="none" rtlCol="0">
            <a:spAutoFit/>
          </a:bodyPr>
          <a:lstStyle/>
          <a:p>
            <a:r>
              <a:rPr lang="en-US" sz="2000" smtClean="0"/>
              <a:t>Quá trình thực hiện:</a:t>
            </a:r>
            <a:endParaRPr lang="en-US" sz="2000"/>
          </a:p>
        </p:txBody>
      </p:sp>
      <p:sp>
        <p:nvSpPr>
          <p:cNvPr id="17" name="Rounded Rectangle 16"/>
          <p:cNvSpPr/>
          <p:nvPr/>
        </p:nvSpPr>
        <p:spPr>
          <a:xfrm>
            <a:off x="4395716" y="3352800"/>
            <a:ext cx="3352800" cy="6096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Đưa ra mô hình thực hiện.</a:t>
            </a:r>
            <a:endParaRPr lang="en-US"/>
          </a:p>
        </p:txBody>
      </p:sp>
      <p:sp>
        <p:nvSpPr>
          <p:cNvPr id="18" name="Curved Right Arrow 17"/>
          <p:cNvSpPr/>
          <p:nvPr/>
        </p:nvSpPr>
        <p:spPr>
          <a:xfrm>
            <a:off x="3733800" y="3657600"/>
            <a:ext cx="457200" cy="609600"/>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0068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19800" y="6453187"/>
            <a:ext cx="1790700" cy="307975"/>
          </a:xfrm>
        </p:spPr>
        <p:txBody>
          <a:bodyPr/>
          <a:lstStyle/>
          <a:p>
            <a:r>
              <a:rPr lang="en-US" smtClean="0"/>
              <a:t>http://www.uit.edu.vn</a:t>
            </a:r>
            <a:endParaRPr lang="en-US"/>
          </a:p>
        </p:txBody>
      </p:sp>
      <p:grpSp>
        <p:nvGrpSpPr>
          <p:cNvPr id="18" name="Group 88"/>
          <p:cNvGrpSpPr>
            <a:grpSpLocks/>
          </p:cNvGrpSpPr>
          <p:nvPr/>
        </p:nvGrpSpPr>
        <p:grpSpPr bwMode="auto">
          <a:xfrm>
            <a:off x="1272073" y="1663701"/>
            <a:ext cx="762000" cy="665162"/>
            <a:chOff x="1110" y="2656"/>
            <a:chExt cx="1549" cy="1351"/>
          </a:xfrm>
        </p:grpSpPr>
        <p:sp>
          <p:nvSpPr>
            <p:cNvPr id="19" name="AutoShape 8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9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9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92"/>
          <p:cNvGrpSpPr>
            <a:grpSpLocks/>
          </p:cNvGrpSpPr>
          <p:nvPr/>
        </p:nvGrpSpPr>
        <p:grpSpPr bwMode="auto">
          <a:xfrm>
            <a:off x="1272073" y="2578101"/>
            <a:ext cx="762000" cy="665162"/>
            <a:chOff x="3174" y="2656"/>
            <a:chExt cx="1549" cy="1351"/>
          </a:xfrm>
        </p:grpSpPr>
        <p:sp>
          <p:nvSpPr>
            <p:cNvPr id="23" name="AutoShape 9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95"/>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Line 96"/>
          <p:cNvSpPr>
            <a:spLocks noChangeShapeType="1"/>
          </p:cNvSpPr>
          <p:nvPr/>
        </p:nvSpPr>
        <p:spPr bwMode="auto">
          <a:xfrm>
            <a:off x="1881673" y="22733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97"/>
          <p:cNvSpPr txBox="1">
            <a:spLocks noChangeArrowheads="1"/>
          </p:cNvSpPr>
          <p:nvPr/>
        </p:nvSpPr>
        <p:spPr bwMode="auto">
          <a:xfrm>
            <a:off x="2286000" y="1685926"/>
            <a:ext cx="23551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Giới thiệu đề tài</a:t>
            </a:r>
            <a:endParaRPr lang="en-US" sz="2400"/>
          </a:p>
        </p:txBody>
      </p:sp>
      <p:sp>
        <p:nvSpPr>
          <p:cNvPr id="28" name="Text Box 98"/>
          <p:cNvSpPr txBox="1">
            <a:spLocks noChangeArrowheads="1"/>
          </p:cNvSpPr>
          <p:nvPr/>
        </p:nvSpPr>
        <p:spPr bwMode="gray">
          <a:xfrm>
            <a:off x="1468923" y="17621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1</a:t>
            </a:r>
          </a:p>
        </p:txBody>
      </p:sp>
      <p:sp>
        <p:nvSpPr>
          <p:cNvPr id="29" name="Line 99"/>
          <p:cNvSpPr>
            <a:spLocks noChangeShapeType="1"/>
          </p:cNvSpPr>
          <p:nvPr/>
        </p:nvSpPr>
        <p:spPr bwMode="auto">
          <a:xfrm>
            <a:off x="1881673" y="3187701"/>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00"/>
          <p:cNvSpPr txBox="1">
            <a:spLocks noChangeArrowheads="1"/>
          </p:cNvSpPr>
          <p:nvPr/>
        </p:nvSpPr>
        <p:spPr bwMode="auto">
          <a:xfrm>
            <a:off x="2286000" y="2600326"/>
            <a:ext cx="5662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solidFill>
                  <a:srgbClr val="FFFF00"/>
                </a:solidFill>
              </a:rPr>
              <a:t>Khảo sát các phương pháp khuyến nghị</a:t>
            </a:r>
            <a:endParaRPr lang="en-US" sz="2400">
              <a:solidFill>
                <a:srgbClr val="FFFF00"/>
              </a:solidFill>
            </a:endParaRPr>
          </a:p>
        </p:txBody>
      </p:sp>
      <p:sp>
        <p:nvSpPr>
          <p:cNvPr id="31" name="Text Box 101"/>
          <p:cNvSpPr txBox="1">
            <a:spLocks noChangeArrowheads="1"/>
          </p:cNvSpPr>
          <p:nvPr/>
        </p:nvSpPr>
        <p:spPr bwMode="gray">
          <a:xfrm>
            <a:off x="1468923" y="267652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2</a:t>
            </a:r>
          </a:p>
        </p:txBody>
      </p:sp>
      <p:grpSp>
        <p:nvGrpSpPr>
          <p:cNvPr id="32" name="Group 102"/>
          <p:cNvGrpSpPr>
            <a:grpSpLocks/>
          </p:cNvGrpSpPr>
          <p:nvPr/>
        </p:nvGrpSpPr>
        <p:grpSpPr bwMode="auto">
          <a:xfrm>
            <a:off x="1272073" y="3470276"/>
            <a:ext cx="762000" cy="665162"/>
            <a:chOff x="1110" y="2656"/>
            <a:chExt cx="1549" cy="1351"/>
          </a:xfrm>
        </p:grpSpPr>
        <p:sp>
          <p:nvSpPr>
            <p:cNvPr id="33" name="AutoShape 10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0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0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 name="Group 106"/>
          <p:cNvGrpSpPr>
            <a:grpSpLocks/>
          </p:cNvGrpSpPr>
          <p:nvPr/>
        </p:nvGrpSpPr>
        <p:grpSpPr bwMode="auto">
          <a:xfrm>
            <a:off x="1272073" y="4384676"/>
            <a:ext cx="762000" cy="665162"/>
            <a:chOff x="3174" y="2656"/>
            <a:chExt cx="1549" cy="1351"/>
          </a:xfrm>
        </p:grpSpPr>
        <p:sp>
          <p:nvSpPr>
            <p:cNvPr id="37"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0"/>
          <p:cNvSpPr>
            <a:spLocks noChangeShapeType="1"/>
          </p:cNvSpPr>
          <p:nvPr/>
        </p:nvSpPr>
        <p:spPr bwMode="auto">
          <a:xfrm>
            <a:off x="1881673" y="4079876"/>
            <a:ext cx="6066454" cy="55562"/>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11"/>
          <p:cNvSpPr txBox="1">
            <a:spLocks noChangeArrowheads="1"/>
          </p:cNvSpPr>
          <p:nvPr/>
        </p:nvSpPr>
        <p:spPr bwMode="auto">
          <a:xfrm>
            <a:off x="2285999" y="3470276"/>
            <a:ext cx="42947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200" smtClean="0"/>
              <a:t>Phương pháp thu giảm số chiều</a:t>
            </a:r>
            <a:endParaRPr lang="en-US" sz="2200"/>
          </a:p>
        </p:txBody>
      </p:sp>
      <p:sp>
        <p:nvSpPr>
          <p:cNvPr id="42" name="Text Box 112"/>
          <p:cNvSpPr txBox="1">
            <a:spLocks noChangeArrowheads="1"/>
          </p:cNvSpPr>
          <p:nvPr/>
        </p:nvSpPr>
        <p:spPr bwMode="gray">
          <a:xfrm>
            <a:off x="1468923" y="35687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3</a:t>
            </a:r>
          </a:p>
        </p:txBody>
      </p:sp>
      <p:sp>
        <p:nvSpPr>
          <p:cNvPr id="43" name="Line 113"/>
          <p:cNvSpPr>
            <a:spLocks noChangeShapeType="1"/>
          </p:cNvSpPr>
          <p:nvPr/>
        </p:nvSpPr>
        <p:spPr bwMode="auto">
          <a:xfrm>
            <a:off x="1881673" y="4994276"/>
            <a:ext cx="6066454" cy="4423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114"/>
          <p:cNvSpPr txBox="1">
            <a:spLocks noChangeArrowheads="1"/>
          </p:cNvSpPr>
          <p:nvPr/>
        </p:nvSpPr>
        <p:spPr bwMode="auto">
          <a:xfrm>
            <a:off x="2286000" y="4406901"/>
            <a:ext cx="2121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Hiện thực hóa</a:t>
            </a:r>
            <a:endParaRPr lang="en-US" sz="2400"/>
          </a:p>
        </p:txBody>
      </p:sp>
      <p:sp>
        <p:nvSpPr>
          <p:cNvPr id="45" name="Text Box 115"/>
          <p:cNvSpPr txBox="1">
            <a:spLocks noChangeArrowheads="1"/>
          </p:cNvSpPr>
          <p:nvPr/>
        </p:nvSpPr>
        <p:spPr bwMode="gray">
          <a:xfrm>
            <a:off x="1468923" y="448310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4</a:t>
            </a:r>
          </a:p>
        </p:txBody>
      </p:sp>
      <p:grpSp>
        <p:nvGrpSpPr>
          <p:cNvPr id="49" name="Group 106"/>
          <p:cNvGrpSpPr>
            <a:grpSpLocks/>
          </p:cNvGrpSpPr>
          <p:nvPr/>
        </p:nvGrpSpPr>
        <p:grpSpPr bwMode="auto">
          <a:xfrm>
            <a:off x="1272073" y="5278438"/>
            <a:ext cx="762000" cy="665162"/>
            <a:chOff x="3174" y="2656"/>
            <a:chExt cx="1549" cy="1351"/>
          </a:xfrm>
        </p:grpSpPr>
        <p:sp>
          <p:nvSpPr>
            <p:cNvPr id="50" name="AutoShape 10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0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0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Line 113"/>
          <p:cNvSpPr>
            <a:spLocks noChangeShapeType="1"/>
          </p:cNvSpPr>
          <p:nvPr/>
        </p:nvSpPr>
        <p:spPr bwMode="auto">
          <a:xfrm>
            <a:off x="1881673" y="5888038"/>
            <a:ext cx="6066454" cy="485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14"/>
          <p:cNvSpPr txBox="1">
            <a:spLocks noChangeArrowheads="1"/>
          </p:cNvSpPr>
          <p:nvPr/>
        </p:nvSpPr>
        <p:spPr bwMode="auto">
          <a:xfrm>
            <a:off x="2286000" y="5300663"/>
            <a:ext cx="2993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smtClean="0"/>
              <a:t>Đánh giá và kết luận</a:t>
            </a:r>
            <a:endParaRPr lang="en-US" sz="2400"/>
          </a:p>
        </p:txBody>
      </p:sp>
      <p:sp>
        <p:nvSpPr>
          <p:cNvPr id="55" name="Text Box 115"/>
          <p:cNvSpPr txBox="1">
            <a:spLocks noChangeArrowheads="1"/>
          </p:cNvSpPr>
          <p:nvPr/>
        </p:nvSpPr>
        <p:spPr bwMode="gray">
          <a:xfrm>
            <a:off x="1467836" y="537686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smtClean="0"/>
              <a:t>5</a:t>
            </a:r>
            <a:endParaRPr lang="en-US" sz="2400" b="1"/>
          </a:p>
        </p:txBody>
      </p:sp>
      <p:sp>
        <p:nvSpPr>
          <p:cNvPr id="2" name="Slide Number Placeholder 1"/>
          <p:cNvSpPr>
            <a:spLocks noGrp="1"/>
          </p:cNvSpPr>
          <p:nvPr>
            <p:ph type="sldNum" sz="quarter" idx="12"/>
          </p:nvPr>
        </p:nvSpPr>
        <p:spPr/>
        <p:txBody>
          <a:bodyPr/>
          <a:lstStyle/>
          <a:p>
            <a:fld id="{845E3117-1AE7-4ACC-839B-C69B4E3F6E58}" type="slidenum">
              <a:rPr lang="en-US" smtClean="0"/>
              <a:pPr/>
              <a:t>7</a:t>
            </a:fld>
            <a:endParaRPr lang="en-US"/>
          </a:p>
        </p:txBody>
      </p:sp>
    </p:spTree>
    <p:extLst>
      <p:ext uri="{BB962C8B-B14F-4D97-AF65-F5344CB8AC3E}">
        <p14:creationId xmlns:p14="http://schemas.microsoft.com/office/powerpoint/2010/main" val="1657621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Phương pháp khuyến nghị hai chiều</a:t>
            </a:r>
            <a:endParaRPr lang="en-US" sz="2800"/>
          </a:p>
        </p:txBody>
      </p:sp>
      <p:sp>
        <p:nvSpPr>
          <p:cNvPr id="3" name="Content Placeholder 2"/>
          <p:cNvSpPr>
            <a:spLocks noGrp="1"/>
          </p:cNvSpPr>
          <p:nvPr>
            <p:ph idx="1"/>
          </p:nvPr>
        </p:nvSpPr>
        <p:spPr/>
        <p:txBody>
          <a:bodyPr/>
          <a:lstStyle/>
          <a:p>
            <a:pPr algn="just"/>
            <a:r>
              <a:rPr lang="en-US" sz="2400" smtClean="0">
                <a:solidFill>
                  <a:schemeClr val="tx1"/>
                </a:solidFill>
              </a:rPr>
              <a:t>Các hệ thống khuyến nghị truyền thống chỉ quan tâm 2 yếu tố (2 chiều): người dùng và đối tượng cần được khuyến nghị.</a:t>
            </a:r>
          </a:p>
          <a:p>
            <a:pPr marL="0" indent="0" algn="just">
              <a:buNone/>
            </a:pPr>
            <a:endParaRPr lang="en-US" sz="2400" smtClean="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TextBox 4"/>
          <p:cNvSpPr txBox="1"/>
          <p:nvPr/>
        </p:nvSpPr>
        <p:spPr>
          <a:xfrm>
            <a:off x="2819400" y="2387181"/>
            <a:ext cx="3786613" cy="461665"/>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0" indent="0" algn="ctr">
              <a:buNone/>
            </a:pPr>
            <a:r>
              <a:rPr lang="en-US" sz="2400" i="1" smtClean="0">
                <a:solidFill>
                  <a:schemeClr val="tx1"/>
                </a:solidFill>
              </a:rPr>
              <a:t>(Users </a:t>
            </a:r>
            <a:r>
              <a:rPr lang="en-US" sz="2400">
                <a:solidFill>
                  <a:schemeClr val="tx1"/>
                </a:solidFill>
              </a:rPr>
              <a:t>x</a:t>
            </a:r>
            <a:r>
              <a:rPr lang="en-US" sz="2400" i="1">
                <a:solidFill>
                  <a:schemeClr val="tx1"/>
                </a:solidFill>
              </a:rPr>
              <a:t> Items) </a:t>
            </a:r>
            <a:r>
              <a:rPr lang="en-US" sz="2400" i="1">
                <a:solidFill>
                  <a:schemeClr val="tx1"/>
                </a:solidFill>
                <a:sym typeface="Wingdings"/>
              </a:rPr>
              <a:t></a:t>
            </a:r>
            <a:r>
              <a:rPr lang="en-US" sz="2400" i="1">
                <a:solidFill>
                  <a:schemeClr val="tx1"/>
                </a:solidFill>
              </a:rPr>
              <a:t> Ratings</a:t>
            </a:r>
          </a:p>
        </p:txBody>
      </p:sp>
      <p:sp>
        <p:nvSpPr>
          <p:cNvPr id="6" name="Slide Number Placeholder 5"/>
          <p:cNvSpPr>
            <a:spLocks noGrp="1"/>
          </p:cNvSpPr>
          <p:nvPr>
            <p:ph type="sldNum" sz="quarter" idx="12"/>
          </p:nvPr>
        </p:nvSpPr>
        <p:spPr/>
        <p:txBody>
          <a:bodyPr/>
          <a:lstStyle/>
          <a:p>
            <a:fld id="{845E3117-1AE7-4ACC-839B-C69B4E3F6E58}" type="slidenum">
              <a:rPr lang="en-US" smtClean="0"/>
              <a:pPr/>
              <a:t>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892341887"/>
              </p:ext>
            </p:extLst>
          </p:nvPr>
        </p:nvGraphicFramePr>
        <p:xfrm>
          <a:off x="1295401" y="3577784"/>
          <a:ext cx="6629399" cy="2823016"/>
        </p:xfrm>
        <a:graphic>
          <a:graphicData uri="http://schemas.openxmlformats.org/drawingml/2006/table">
            <a:tbl>
              <a:tblPr firstRow="1" bandRow="1">
                <a:tableStyleId>{5C22544A-7EE6-4342-B048-85BDC9FD1C3A}</a:tableStyleId>
              </a:tblPr>
              <a:tblGrid>
                <a:gridCol w="947057"/>
                <a:gridCol w="947057"/>
                <a:gridCol w="947057"/>
                <a:gridCol w="947057"/>
                <a:gridCol w="947057"/>
                <a:gridCol w="947057"/>
                <a:gridCol w="947057"/>
              </a:tblGrid>
              <a:tr h="403288">
                <a:tc>
                  <a:txBody>
                    <a:bodyPr/>
                    <a:lstStyle/>
                    <a:p>
                      <a:pPr algn="ct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t>i</a:t>
                      </a:r>
                      <a:r>
                        <a:rPr lang="en-US" sz="1900" b="1" baseline="-25000" smtClean="0"/>
                        <a:t>1</a:t>
                      </a:r>
                      <a:endParaRPr lang="en-US" sz="1900" b="1" baseline="-25000"/>
                    </a:p>
                  </a:txBody>
                  <a:tcPr marL="99441" marR="99441" marT="49721" marB="49721"/>
                </a:tc>
                <a:tc>
                  <a:txBody>
                    <a:bodyPr/>
                    <a:lstStyle/>
                    <a:p>
                      <a:pPr algn="ctr"/>
                      <a:r>
                        <a:rPr lang="en-US" sz="1900" b="1" smtClean="0"/>
                        <a:t>…</a:t>
                      </a:r>
                      <a:endParaRPr lang="en-US" sz="1900" b="1"/>
                    </a:p>
                  </a:txBody>
                  <a:tcPr marL="99441" marR="99441" marT="49721" marB="49721"/>
                </a:tc>
                <a:tc>
                  <a:txBody>
                    <a:bodyPr/>
                    <a:lstStyle/>
                    <a:p>
                      <a:pPr algn="ctr"/>
                      <a:r>
                        <a:rPr lang="en-US" sz="1900" b="1" smtClean="0"/>
                        <a:t>i</a:t>
                      </a:r>
                      <a:r>
                        <a:rPr lang="en-US" sz="1900" b="1" baseline="-25000" smtClean="0"/>
                        <a:t>m</a:t>
                      </a:r>
                      <a:endParaRPr lang="en-US" sz="1900" b="1" baseline="-25000"/>
                    </a:p>
                  </a:txBody>
                  <a:tcPr marL="99441" marR="99441" marT="49721" marB="49721"/>
                </a:tc>
                <a:tc>
                  <a:txBody>
                    <a:bodyPr/>
                    <a:lstStyle/>
                    <a:p>
                      <a:pPr algn="ctr"/>
                      <a:r>
                        <a:rPr lang="en-US" sz="1900" b="1" smtClean="0"/>
                        <a:t>…</a:t>
                      </a:r>
                      <a:endParaRPr lang="en-US" sz="1900" b="1"/>
                    </a:p>
                  </a:txBody>
                  <a:tcPr marL="99441" marR="99441" marT="49721" marB="49721"/>
                </a:tc>
                <a:tc>
                  <a:txBody>
                    <a:bodyPr/>
                    <a:lstStyle/>
                    <a:p>
                      <a:pPr algn="ctr"/>
                      <a:r>
                        <a:rPr lang="en-US" sz="1900" b="1" smtClean="0"/>
                        <a:t>…</a:t>
                      </a:r>
                      <a:endParaRPr lang="en-US" sz="1900" b="1"/>
                    </a:p>
                  </a:txBody>
                  <a:tcPr marL="99441" marR="99441" marT="49721" marB="49721"/>
                </a:tc>
                <a:tc>
                  <a:txBody>
                    <a:bodyPr/>
                    <a:lstStyle/>
                    <a:p>
                      <a:pPr algn="ctr"/>
                      <a:r>
                        <a:rPr lang="en-US" sz="1900" b="1" smtClean="0"/>
                        <a:t>i</a:t>
                      </a:r>
                      <a:r>
                        <a:rPr lang="en-US" sz="1900" b="1" baseline="-25000" smtClean="0"/>
                        <a:t>M</a:t>
                      </a:r>
                      <a:endParaRPr lang="en-US" sz="1900" b="1" baseline="-25000"/>
                    </a:p>
                  </a:txBody>
                  <a:tcPr marL="99441" marR="99441" marT="49721" marB="49721"/>
                </a:tc>
              </a:tr>
              <a:tr h="403288">
                <a:tc>
                  <a:txBody>
                    <a:bodyPr/>
                    <a:lstStyle/>
                    <a:p>
                      <a:pPr algn="ctr"/>
                      <a:r>
                        <a:rPr lang="en-US" sz="1900" b="1" smtClean="0">
                          <a:solidFill>
                            <a:schemeClr val="tx1"/>
                          </a:solidFill>
                        </a:rPr>
                        <a:t>u</a:t>
                      </a:r>
                      <a:r>
                        <a:rPr lang="en-US" sz="1900" b="1" baseline="-25000" smtClean="0">
                          <a:solidFill>
                            <a:schemeClr val="tx1"/>
                          </a:solidFill>
                        </a:rPr>
                        <a:t>1</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tc>
              </a:tr>
              <a:tr h="403288">
                <a:tc>
                  <a:txBody>
                    <a:bodyPr/>
                    <a:lstStyle/>
                    <a:p>
                      <a:pPr algn="ctr"/>
                      <a:r>
                        <a:rPr lang="en-US" sz="1900" b="1" smtClean="0">
                          <a:solidFill>
                            <a:schemeClr val="tx1"/>
                          </a:solidFill>
                        </a:rPr>
                        <a:t>…</a:t>
                      </a: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2</a:t>
                      </a:r>
                      <a:endParaRPr lang="en-US" sz="1900" b="1">
                        <a:solidFill>
                          <a:schemeClr val="bg1"/>
                        </a:solidFill>
                      </a:endParaRPr>
                    </a:p>
                  </a:txBody>
                  <a:tcPr marL="99441" marR="99441" marT="49721" marB="49721"/>
                </a:tc>
              </a:tr>
              <a:tr h="4032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1" baseline="0" smtClean="0">
                          <a:solidFill>
                            <a:schemeClr val="tx1"/>
                          </a:solidFill>
                        </a:rPr>
                        <a:t>u</a:t>
                      </a:r>
                      <a:r>
                        <a:rPr lang="en-US" sz="1900" b="1" baseline="-25000" smtClean="0">
                          <a:solidFill>
                            <a:schemeClr val="tx1"/>
                          </a:solidFill>
                        </a:rPr>
                        <a:t>k</a:t>
                      </a:r>
                    </a:p>
                  </a:txBody>
                  <a:tcPr marL="99441" marR="99441" marT="49721" marB="49721">
                    <a:solidFill>
                      <a:schemeClr val="accent1"/>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2</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r>
              <a:tr h="403288">
                <a:tc>
                  <a:txBody>
                    <a:bodyPr/>
                    <a:lstStyle/>
                    <a:p>
                      <a:pPr algn="ctr"/>
                      <a:r>
                        <a:rPr lang="en-US" sz="1900" b="1" smtClean="0">
                          <a:solidFill>
                            <a:schemeClr val="tx1"/>
                          </a:solidFill>
                        </a:rPr>
                        <a:t>…</a:t>
                      </a: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r>
              <a:tr h="403288">
                <a:tc>
                  <a:txBody>
                    <a:bodyPr/>
                    <a:lstStyle/>
                    <a:p>
                      <a:pPr algn="ctr"/>
                      <a:r>
                        <a:rPr lang="en-US" sz="1900" b="1" smtClean="0">
                          <a:solidFill>
                            <a:schemeClr val="tx1"/>
                          </a:solidFill>
                        </a:rPr>
                        <a:t>…</a:t>
                      </a:r>
                      <a:endParaRPr lang="en-US" sz="1900" b="1">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solidFill>
                      <a:schemeClr val="tx2"/>
                    </a:solidFill>
                  </a:tcPr>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r>
              <a:tr h="403288">
                <a:tc>
                  <a:txBody>
                    <a:bodyPr/>
                    <a:lstStyle/>
                    <a:p>
                      <a:pPr algn="ctr"/>
                      <a:r>
                        <a:rPr lang="en-US" sz="1900" b="1" smtClean="0">
                          <a:solidFill>
                            <a:schemeClr val="tx1"/>
                          </a:solidFill>
                        </a:rPr>
                        <a:t>u</a:t>
                      </a:r>
                      <a:r>
                        <a:rPr lang="en-US" sz="1900" b="1" baseline="-25000" smtClean="0">
                          <a:solidFill>
                            <a:schemeClr val="tx1"/>
                          </a:solidFill>
                        </a:rPr>
                        <a:t>K</a:t>
                      </a:r>
                      <a:endParaRPr lang="en-US" sz="1900" b="1" baseline="-25000">
                        <a:solidFill>
                          <a:schemeClr val="tx1"/>
                        </a:solidFill>
                      </a:endParaRPr>
                    </a:p>
                  </a:txBody>
                  <a:tcPr marL="99441" marR="99441" marT="49721" marB="49721">
                    <a:solidFill>
                      <a:schemeClr val="accent1"/>
                    </a:solidFill>
                  </a:tcPr>
                </a:tc>
                <a:tc>
                  <a:txBody>
                    <a:bodyPr/>
                    <a:lstStyle/>
                    <a:p>
                      <a:pPr algn="ctr"/>
                      <a:r>
                        <a:rPr lang="en-US" sz="1900" b="1" smtClean="0">
                          <a:solidFill>
                            <a:schemeClr val="bg1"/>
                          </a:solidFill>
                        </a:rPr>
                        <a:t>3</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4</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a:t>
                      </a:r>
                      <a:endParaRPr lang="en-US" sz="1900" b="1">
                        <a:solidFill>
                          <a:schemeClr val="bg1"/>
                        </a:solidFill>
                      </a:endParaRPr>
                    </a:p>
                  </a:txBody>
                  <a:tcPr marL="99441" marR="99441" marT="49721" marB="49721"/>
                </a:tc>
                <a:tc>
                  <a:txBody>
                    <a:bodyPr/>
                    <a:lstStyle/>
                    <a:p>
                      <a:pPr algn="ctr"/>
                      <a:r>
                        <a:rPr lang="en-US" sz="1900" b="1" smtClean="0">
                          <a:solidFill>
                            <a:schemeClr val="bg1"/>
                          </a:solidFill>
                        </a:rPr>
                        <a:t>5</a:t>
                      </a:r>
                      <a:endParaRPr lang="en-US" sz="1900" b="1">
                        <a:solidFill>
                          <a:schemeClr val="bg1"/>
                        </a:solidFill>
                      </a:endParaRPr>
                    </a:p>
                  </a:txBody>
                  <a:tcPr marL="99441" marR="99441" marT="49721" marB="49721"/>
                </a:tc>
              </a:tr>
            </a:tbl>
          </a:graphicData>
        </a:graphic>
      </p:graphicFrame>
      <p:sp>
        <p:nvSpPr>
          <p:cNvPr id="9" name="TextBox 8"/>
          <p:cNvSpPr txBox="1"/>
          <p:nvPr/>
        </p:nvSpPr>
        <p:spPr>
          <a:xfrm>
            <a:off x="3657600" y="3124200"/>
            <a:ext cx="1905000" cy="369332"/>
          </a:xfrm>
          <a:prstGeom prst="rect">
            <a:avLst/>
          </a:prstGeom>
          <a:noFill/>
        </p:spPr>
        <p:txBody>
          <a:bodyPr wrap="square" rtlCol="0">
            <a:spAutoFit/>
          </a:bodyPr>
          <a:lstStyle/>
          <a:p>
            <a:r>
              <a:rPr lang="en-US" smtClean="0"/>
              <a:t>Địa điểm du lịch</a:t>
            </a:r>
            <a:endParaRPr lang="en-US"/>
          </a:p>
        </p:txBody>
      </p:sp>
      <p:sp>
        <p:nvSpPr>
          <p:cNvPr id="10" name="TextBox 9"/>
          <p:cNvSpPr txBox="1"/>
          <p:nvPr/>
        </p:nvSpPr>
        <p:spPr>
          <a:xfrm>
            <a:off x="0" y="4800600"/>
            <a:ext cx="1159292" cy="369332"/>
          </a:xfrm>
          <a:prstGeom prst="rect">
            <a:avLst/>
          </a:prstGeom>
          <a:noFill/>
        </p:spPr>
        <p:txBody>
          <a:bodyPr wrap="none" rtlCol="0">
            <a:spAutoFit/>
          </a:bodyPr>
          <a:lstStyle/>
          <a:p>
            <a:r>
              <a:rPr lang="en-US" smtClean="0"/>
              <a:t>Du khách</a:t>
            </a:r>
            <a:endParaRPr lang="en-US"/>
          </a:p>
        </p:txBody>
      </p:sp>
    </p:spTree>
    <p:extLst>
      <p:ext uri="{BB962C8B-B14F-4D97-AF65-F5344CB8AC3E}">
        <p14:creationId xmlns:p14="http://schemas.microsoft.com/office/powerpoint/2010/main" val="1243097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Phương pháp khuyến nghị hai chiều</a:t>
            </a:r>
          </a:p>
        </p:txBody>
      </p:sp>
      <p:sp>
        <p:nvSpPr>
          <p:cNvPr id="3" name="Content Placeholder 2"/>
          <p:cNvSpPr>
            <a:spLocks noGrp="1"/>
          </p:cNvSpPr>
          <p:nvPr>
            <p:ph idx="1"/>
          </p:nvPr>
        </p:nvSpPr>
        <p:spPr>
          <a:xfrm>
            <a:off x="457200" y="1219200"/>
            <a:ext cx="8382000" cy="5181600"/>
          </a:xfrm>
        </p:spPr>
        <p:txBody>
          <a:bodyPr/>
          <a:lstStyle/>
          <a:p>
            <a:pPr algn="just"/>
            <a:r>
              <a:rPr lang="en-US" sz="2400" smtClean="0">
                <a:solidFill>
                  <a:schemeClr val="tx1"/>
                </a:solidFill>
              </a:rPr>
              <a:t>Khuyến nghị dựa trên nội dung </a:t>
            </a:r>
            <a:r>
              <a:rPr lang="en-US" sz="2400" i="1" smtClean="0">
                <a:solidFill>
                  <a:srgbClr val="FFC000"/>
                </a:solidFill>
              </a:rPr>
              <a:t>(content-based)</a:t>
            </a:r>
            <a:r>
              <a:rPr lang="en-US" sz="2400" smtClean="0">
                <a:solidFill>
                  <a:schemeClr val="tx1"/>
                </a:solidFill>
              </a:rPr>
              <a:t>.</a:t>
            </a:r>
          </a:p>
          <a:p>
            <a:pPr algn="just"/>
            <a:endParaRPr lang="en-US" sz="2400" smtClean="0">
              <a:solidFill>
                <a:schemeClr val="tx1"/>
              </a:solidFill>
            </a:endParaRPr>
          </a:p>
          <a:p>
            <a:pPr algn="just"/>
            <a:r>
              <a:rPr lang="en-US" sz="2400" smtClean="0">
                <a:solidFill>
                  <a:schemeClr val="tx1"/>
                </a:solidFill>
              </a:rPr>
              <a:t>Khuyến nghị bằng cách đánh giá độ tương đồng </a:t>
            </a:r>
            <a:r>
              <a:rPr lang="en-US" sz="2400" i="1" smtClean="0">
                <a:solidFill>
                  <a:srgbClr val="FFC000"/>
                </a:solidFill>
              </a:rPr>
              <a:t>(collaborative)</a:t>
            </a:r>
            <a:r>
              <a:rPr lang="en-US" sz="2400" smtClean="0">
                <a:solidFill>
                  <a:schemeClr val="tx1"/>
                </a:solidFill>
              </a:rPr>
              <a:t>.</a:t>
            </a:r>
          </a:p>
          <a:p>
            <a:pPr lvl="1" algn="just">
              <a:buFont typeface="Arial" pitchFamily="34" charset="0"/>
              <a:buChar char="•"/>
            </a:pPr>
            <a:r>
              <a:rPr lang="en-US" smtClean="0">
                <a:solidFill>
                  <a:schemeClr val="tx1"/>
                </a:solidFill>
              </a:rPr>
              <a:t>Khuyến nghị dựa trên kinh nghiệm </a:t>
            </a:r>
            <a:r>
              <a:rPr lang="en-US" i="1" smtClean="0">
                <a:solidFill>
                  <a:srgbClr val="FFC000"/>
                </a:solidFill>
              </a:rPr>
              <a:t>(heuristic-based</a:t>
            </a:r>
            <a:r>
              <a:rPr lang="en-US" i="1" smtClean="0">
                <a:solidFill>
                  <a:srgbClr val="FFC000"/>
                </a:solidFill>
              </a:rPr>
              <a:t>)</a:t>
            </a:r>
            <a:r>
              <a:rPr lang="en-US" smtClean="0">
                <a:solidFill>
                  <a:schemeClr val="tx1"/>
                </a:solidFill>
              </a:rPr>
              <a:t>.</a:t>
            </a:r>
          </a:p>
          <a:p>
            <a:pPr lvl="1" algn="just">
              <a:buFont typeface="Arial" pitchFamily="34" charset="0"/>
              <a:buChar char="•"/>
            </a:pPr>
            <a:r>
              <a:rPr lang="en-US" smtClean="0">
                <a:solidFill>
                  <a:schemeClr val="tx1"/>
                </a:solidFill>
              </a:rPr>
              <a:t>Khuyến nghị dựa trên mô hình </a:t>
            </a:r>
            <a:r>
              <a:rPr lang="en-US" i="1" smtClean="0">
                <a:solidFill>
                  <a:srgbClr val="FFC000"/>
                </a:solidFill>
              </a:rPr>
              <a:t>(model-based)</a:t>
            </a:r>
            <a:r>
              <a:rPr lang="en-US" smtClean="0">
                <a:solidFill>
                  <a:schemeClr val="tx1"/>
                </a:solidFill>
              </a:rPr>
              <a:t>.</a:t>
            </a:r>
          </a:p>
          <a:p>
            <a:pPr lvl="1" algn="just">
              <a:buFont typeface="Arial" pitchFamily="34" charset="0"/>
              <a:buChar char="•"/>
            </a:pPr>
            <a:endParaRPr lang="en-US" smtClean="0">
              <a:solidFill>
                <a:schemeClr val="tx1"/>
              </a:solidFill>
            </a:endParaRPr>
          </a:p>
          <a:p>
            <a:pPr algn="just"/>
            <a:r>
              <a:rPr lang="en-US" sz="2400" smtClean="0">
                <a:solidFill>
                  <a:schemeClr val="tx1"/>
                </a:solidFill>
              </a:rPr>
              <a:t>Khuyến nghị lai </a:t>
            </a:r>
            <a:r>
              <a:rPr lang="en-US" sz="2400" i="1" smtClean="0">
                <a:solidFill>
                  <a:srgbClr val="FFC000"/>
                </a:solidFill>
              </a:rPr>
              <a:t>(hybrid)</a:t>
            </a:r>
            <a:r>
              <a:rPr lang="en-US" sz="2400" smtClean="0">
                <a:solidFill>
                  <a:schemeClr val="tx1"/>
                </a:solidFill>
              </a:rPr>
              <a:t>.</a:t>
            </a:r>
            <a:endParaRPr lang="en-US" sz="2400">
              <a:solidFill>
                <a:schemeClr val="tx1"/>
              </a:solidFill>
            </a:endParaRPr>
          </a:p>
        </p:txBody>
      </p:sp>
      <p:sp>
        <p:nvSpPr>
          <p:cNvPr id="4" name="Footer Placeholder 3"/>
          <p:cNvSpPr>
            <a:spLocks noGrp="1"/>
          </p:cNvSpPr>
          <p:nvPr>
            <p:ph type="ftr" sz="quarter" idx="11"/>
          </p:nvPr>
        </p:nvSpPr>
        <p:spPr/>
        <p:txBody>
          <a:bodyPr/>
          <a:lstStyle/>
          <a:p>
            <a:r>
              <a:rPr lang="en-US" smtClean="0"/>
              <a:t>http://www.uit.edu.vn</a:t>
            </a:r>
            <a:endParaRPr lang="en-US"/>
          </a:p>
        </p:txBody>
      </p:sp>
      <p:sp>
        <p:nvSpPr>
          <p:cNvPr id="5" name="Slide Number Placeholder 4"/>
          <p:cNvSpPr>
            <a:spLocks noGrp="1"/>
          </p:cNvSpPr>
          <p:nvPr>
            <p:ph type="sldNum" sz="quarter" idx="12"/>
          </p:nvPr>
        </p:nvSpPr>
        <p:spPr/>
        <p:txBody>
          <a:bodyPr/>
          <a:lstStyle/>
          <a:p>
            <a:fld id="{845E3117-1AE7-4ACC-839B-C69B4E3F6E58}" type="slidenum">
              <a:rPr lang="en-US" smtClean="0"/>
              <a:pPr/>
              <a:t>9</a:t>
            </a:fld>
            <a:endParaRPr lang="en-US"/>
          </a:p>
        </p:txBody>
      </p:sp>
    </p:spTree>
    <p:extLst>
      <p:ext uri="{BB962C8B-B14F-4D97-AF65-F5344CB8AC3E}">
        <p14:creationId xmlns:p14="http://schemas.microsoft.com/office/powerpoint/2010/main" val="3334250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219d">
  <a:themeElements>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7tgp_cub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cdb2004219d</Template>
  <TotalTime>3355</TotalTime>
  <Words>3750</Words>
  <Application>Microsoft Office PowerPoint</Application>
  <PresentationFormat>On-screen Show (4:3)</PresentationFormat>
  <Paragraphs>700</Paragraphs>
  <Slides>30</Slides>
  <Notes>19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cdb2004219d</vt:lpstr>
      <vt:lpstr>ỨNG DỤNG HỖ TRỢ KHÁCH DU LỊCH TRÊN ANDROID</vt:lpstr>
      <vt:lpstr>Nội dung trình bày</vt:lpstr>
      <vt:lpstr>PowerPoint Presentation</vt:lpstr>
      <vt:lpstr>Giới thiệu đề tài</vt:lpstr>
      <vt:lpstr>Giới thiệu đề tài</vt:lpstr>
      <vt:lpstr>Giới thiệu đề tài</vt:lpstr>
      <vt:lpstr>PowerPoint Presentation</vt:lpstr>
      <vt:lpstr>Phương pháp khuyến nghị hai chiều</vt:lpstr>
      <vt:lpstr>Phương pháp khuyến nghị hai chiều</vt:lpstr>
      <vt:lpstr>Phương pháp khuyến nghị nhiều chiều</vt:lpstr>
      <vt:lpstr>Phương pháp khuyến nghị nhiều chiều</vt:lpstr>
      <vt:lpstr>Phương pháp khuyến nghị nhiều chiều</vt:lpstr>
      <vt:lpstr>Phương pháp khuyến nghị nhiều chiều</vt:lpstr>
      <vt:lpstr>PowerPoint Presentation</vt:lpstr>
      <vt:lpstr>Phương pháp thu giảm số chiều (Reduction - based)</vt:lpstr>
      <vt:lpstr>Phương pháp thu giảm số chiều</vt:lpstr>
      <vt:lpstr>Phương pháp thu giảm số chiều</vt:lpstr>
      <vt:lpstr>Phương pháp thu giảm số chiều</vt:lpstr>
      <vt:lpstr>Phương pháp thu giảm số chiều</vt:lpstr>
      <vt:lpstr>Phương pháp thu giảm số chiều </vt:lpstr>
      <vt:lpstr>Mô hình hồi qui tuyến tính </vt:lpstr>
      <vt:lpstr>PowerPoint Presentation</vt:lpstr>
      <vt:lpstr>Hiện thực hóa</vt:lpstr>
      <vt:lpstr>Hiện thực hóa</vt:lpstr>
      <vt:lpstr>PowerPoint Presentation</vt:lpstr>
      <vt:lpstr>Đánh giá và kết luận</vt:lpstr>
      <vt:lpstr>Đánh giá và kết luận</vt:lpstr>
      <vt:lpstr>PowerPoint Presentation</vt:lpstr>
      <vt:lpstr>Đánh giá và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LEHIEU</dc:creator>
  <cp:lastModifiedBy>Minsu</cp:lastModifiedBy>
  <cp:revision>389</cp:revision>
  <dcterms:created xsi:type="dcterms:W3CDTF">2012-01-30T05:10:08Z</dcterms:created>
  <dcterms:modified xsi:type="dcterms:W3CDTF">2012-02-19T12:13:13Z</dcterms:modified>
</cp:coreProperties>
</file>